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2"/>
    <p:sldMasterId id="2147483657" r:id="rId3"/>
    <p:sldMasterId id="2147483661" r:id="rId4"/>
  </p:sldMasterIdLst>
  <p:notesMasterIdLst>
    <p:notesMasterId r:id="rId16"/>
  </p:notesMasterIdLst>
  <p:handoutMasterIdLst>
    <p:handoutMasterId r:id="rId17"/>
  </p:handoutMasterIdLst>
  <p:sldIdLst>
    <p:sldId id="1722" r:id="rId5"/>
    <p:sldId id="2082" r:id="rId6"/>
    <p:sldId id="1765" r:id="rId7"/>
    <p:sldId id="2077" r:id="rId8"/>
    <p:sldId id="2076" r:id="rId9"/>
    <p:sldId id="2075" r:id="rId10"/>
    <p:sldId id="2078" r:id="rId11"/>
    <p:sldId id="2079" r:id="rId12"/>
    <p:sldId id="2080" r:id="rId13"/>
    <p:sldId id="2081" r:id="rId14"/>
    <p:sldId id="271" r:id="rId15"/>
  </p:sldIdLst>
  <p:sldSz cx="13004800" cy="7315200"/>
  <p:notesSz cx="6735763" cy="9866313"/>
  <p:defaultTextStyle>
    <a:defPPr>
      <a:defRPr lang="zh-CN"/>
    </a:defPPr>
    <a:lvl1pPr algn="l" defTabSz="115443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574040" indent="-117475" algn="l" defTabSz="115443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1154430" indent="-241300" algn="l" defTabSz="115443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734820" indent="-364490" algn="l" defTabSz="115443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2313940" indent="-487045" algn="l" defTabSz="115443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4095" algn="l" defTabSz="456565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6pPr>
    <a:lvl7pPr marL="2740660" algn="l" defTabSz="456565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7pPr>
    <a:lvl8pPr marL="3197225" algn="l" defTabSz="456565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8pPr>
    <a:lvl9pPr marL="3654425" algn="l" defTabSz="456565" rtl="0" eaLnBrk="1" latinLnBrk="0" hangingPunct="1">
      <a:defRPr sz="23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修改" id="{090B18B5-5D2F-41AF-9791-B7592372283E}">
          <p14:sldIdLst>
            <p14:sldId id="1722"/>
            <p14:sldId id="2082"/>
            <p14:sldId id="1765"/>
            <p14:sldId id="2077"/>
            <p14:sldId id="2076"/>
            <p14:sldId id="2075"/>
            <p14:sldId id="2078"/>
            <p14:sldId id="2079"/>
            <p14:sldId id="2080"/>
            <p14:sldId id="208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41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,Zhen(FBU)" initials="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E7"/>
    <a:srgbClr val="F75B50"/>
    <a:srgbClr val="3492E5"/>
    <a:srgbClr val="4198E3"/>
    <a:srgbClr val="C0504D"/>
    <a:srgbClr val="FA5748"/>
    <a:srgbClr val="FFFFFF"/>
    <a:srgbClr val="CCCCCC"/>
    <a:srgbClr val="E34445"/>
    <a:srgbClr val="299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95104" autoAdjust="0"/>
  </p:normalViewPr>
  <p:slideViewPr>
    <p:cSldViewPr>
      <p:cViewPr varScale="1">
        <p:scale>
          <a:sx n="104" d="100"/>
          <a:sy n="104" d="100"/>
        </p:scale>
        <p:origin x="960" y="192"/>
      </p:cViewPr>
      <p:guideLst>
        <p:guide orient="horz" pos="2222"/>
        <p:guide pos="4101"/>
      </p:guideLst>
    </p:cSldViewPr>
  </p:slideViewPr>
  <p:outlineViewPr>
    <p:cViewPr>
      <p:scale>
        <a:sx n="33" d="100"/>
        <a:sy n="33" d="100"/>
      </p:scale>
      <p:origin x="0" y="-10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34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DD77C-5C9D-4230-B174-93C32913679A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2B263-1BD1-4CE4-BA40-E59218965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348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160780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defTabSz="1158875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C7E2F54-B481-9F4C-A91A-A75D548247A0}" type="datetimeFigureOut">
              <a:rPr lang="zh-CN" altLang="en-US"/>
              <a:t>2019/7/31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160780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defTabSz="1158875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AF906D0-77A7-2741-A229-03748359600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63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15443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574040" algn="l" defTabSz="115443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2pPr>
    <a:lvl3pPr marL="1154430" algn="l" defTabSz="115443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3pPr>
    <a:lvl4pPr marL="1734820" algn="l" defTabSz="115443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4pPr>
    <a:lvl5pPr marL="2313940" algn="l" defTabSz="115443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5pPr>
    <a:lvl6pPr marL="2898775" algn="l" defTabSz="11595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478530" algn="l" defTabSz="11595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058285" algn="l" defTabSz="11595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4638040" algn="l" defTabSz="11595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79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54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4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91227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NULL"/><Relationship Id="rId4" Type="http://schemas.openxmlformats.org/officeDocument/2006/relationships/oleObject" Target="NUL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683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3644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1"/>
          <p:cNvGrpSpPr/>
          <p:nvPr userDrawn="1"/>
        </p:nvGrpSpPr>
        <p:grpSpPr>
          <a:xfrm>
            <a:off x="11798575" y="6289775"/>
            <a:ext cx="463825" cy="463825"/>
            <a:chOff x="10668000" y="5645426"/>
            <a:chExt cx="463825" cy="463825"/>
          </a:xfrm>
        </p:grpSpPr>
        <p:sp>
          <p:nvSpPr>
            <p:cNvPr id="9" name="矩形 8"/>
            <p:cNvSpPr/>
            <p:nvPr/>
          </p:nvSpPr>
          <p:spPr>
            <a:xfrm>
              <a:off x="10668000" y="5645426"/>
              <a:ext cx="463825" cy="463825"/>
            </a:xfrm>
            <a:prstGeom prst="rect">
              <a:avLst/>
            </a:prstGeom>
            <a:solidFill>
              <a:srgbClr val="F75B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23242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74429" y="5809813"/>
              <a:ext cx="279506" cy="214621"/>
            </a:xfrm>
            <a:prstGeom prst="rect">
              <a:avLst/>
            </a:prstGeom>
          </p:spPr>
        </p:pic>
      </p:grpSp>
      <p:grpSp>
        <p:nvGrpSpPr>
          <p:cNvPr id="11" name="组 9"/>
          <p:cNvGrpSpPr/>
          <p:nvPr userDrawn="1"/>
        </p:nvGrpSpPr>
        <p:grpSpPr>
          <a:xfrm>
            <a:off x="1347454" y="1692275"/>
            <a:ext cx="266012" cy="0"/>
            <a:chOff x="1021943" y="1911840"/>
            <a:chExt cx="266012" cy="0"/>
          </a:xfrm>
        </p:grpSpPr>
        <p:cxnSp>
          <p:nvCxnSpPr>
            <p:cNvPr id="12" name="直线连接符 10"/>
            <p:cNvCxnSpPr/>
            <p:nvPr/>
          </p:nvCxnSpPr>
          <p:spPr>
            <a:xfrm>
              <a:off x="1021943" y="1911840"/>
              <a:ext cx="136800" cy="0"/>
            </a:xfrm>
            <a:prstGeom prst="line">
              <a:avLst/>
            </a:prstGeom>
            <a:ln w="31750">
              <a:solidFill>
                <a:srgbClr val="419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1"/>
            <p:cNvCxnSpPr/>
            <p:nvPr/>
          </p:nvCxnSpPr>
          <p:spPr>
            <a:xfrm>
              <a:off x="1151155" y="1911840"/>
              <a:ext cx="136800" cy="0"/>
            </a:xfrm>
            <a:prstGeom prst="line">
              <a:avLst/>
            </a:prstGeom>
            <a:ln w="31750">
              <a:solidFill>
                <a:srgbClr val="F75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54" y="1204850"/>
            <a:ext cx="2494452" cy="14400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241499" y="3043827"/>
            <a:ext cx="705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23242E"/>
                </a:solidFill>
                <a:latin typeface="Helvetica Light" charset="0"/>
                <a:ea typeface="Helvetica Light" charset="0"/>
                <a:cs typeface="Helvetica Light" charset="0"/>
              </a:rPr>
              <a:t>THANKS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2" name="think-cell Slide" r:id="rId4" imgW="4445" imgH="4445" progId="TCLayout.ActiveDocument.1">
                  <p:embed/>
                </p:oleObj>
              </mc:Choice>
              <mc:Fallback>
                <p:oleObj name="think-cell Slide" r:id="rId4" imgW="4445" imgH="4445" progId="TCLayout.ActiveDocument.1">
                  <p:embed/>
                  <p:pic>
                    <p:nvPicPr>
                      <p:cNvPr id="0" name="图片 3485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400" y="129600"/>
            <a:ext cx="11727050" cy="849313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05962" y="6783188"/>
            <a:ext cx="308957" cy="304084"/>
          </a:xfrm>
          <a:prstGeom prst="rect">
            <a:avLst/>
          </a:prstGeom>
        </p:spPr>
        <p:txBody>
          <a:bodyPr/>
          <a:lstStyle>
            <a:lvl1pPr>
              <a:defRPr sz="1355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0021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08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3746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 userDrawn="1"/>
        </p:nvSpPr>
        <p:spPr>
          <a:xfrm>
            <a:off x="749232" y="1137321"/>
            <a:ext cx="2160000" cy="21600"/>
          </a:xfrm>
          <a:prstGeom prst="rect">
            <a:avLst/>
          </a:prstGeom>
          <a:solidFill>
            <a:srgbClr val="E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4430"/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 bwMode="auto">
          <a:xfrm>
            <a:off x="749233" y="293688"/>
            <a:ext cx="10219143" cy="843633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b" anchorCtr="0" compatLnSpc="1"/>
          <a:lstStyle>
            <a:lvl1pPr algn="l">
              <a:defRPr sz="2775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112006" y="7131165"/>
            <a:ext cx="12466074" cy="164148"/>
          </a:xfrm>
        </p:spPr>
        <p:txBody>
          <a:bodyPr lIns="0" tIns="0" rIns="0" bIns="0" anchor="b"/>
          <a:lstStyle>
            <a:lvl1pPr marL="0" indent="0">
              <a:buNone/>
              <a:defRPr sz="1065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065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065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065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065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z="1065">
                <a:latin typeface="微软雅黑" panose="020B0503020204020204" pitchFamily="34" charset="-122"/>
                <a:ea typeface="微软雅黑" panose="020B0503020204020204" pitchFamily="34" charset="-122"/>
              </a:rPr>
              <a:t>编辑母版文本样式</a:t>
            </a:r>
          </a:p>
        </p:txBody>
      </p:sp>
      <p:sp>
        <p:nvSpPr>
          <p:cNvPr id="16" name="Rectangle 39"/>
          <p:cNvSpPr txBox="1">
            <a:spLocks noChangeArrowheads="1"/>
          </p:cNvSpPr>
          <p:nvPr userDrawn="1"/>
        </p:nvSpPr>
        <p:spPr bwMode="auto">
          <a:xfrm>
            <a:off x="12621763" y="7131165"/>
            <a:ext cx="301757" cy="1642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13544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A19F7293-6239-48F7-BBB4-A06D03BC5D39}" type="slidenum">
              <a:rPr lang="en-US" altLang="zh-CN" sz="1065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‹#›</a:t>
            </a:fld>
            <a:r>
              <a:rPr lang="en-US" altLang="zh-CN" sz="106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  <p:grpSp>
        <p:nvGrpSpPr>
          <p:cNvPr id="17" name="组 25"/>
          <p:cNvGrpSpPr/>
          <p:nvPr userDrawn="1"/>
        </p:nvGrpSpPr>
        <p:grpSpPr>
          <a:xfrm>
            <a:off x="742400" y="1137600"/>
            <a:ext cx="2160000" cy="0"/>
            <a:chOff x="1021943" y="1911840"/>
            <a:chExt cx="266012" cy="0"/>
          </a:xfrm>
        </p:grpSpPr>
        <p:cxnSp>
          <p:nvCxnSpPr>
            <p:cNvPr id="18" name="直线连接符 26"/>
            <p:cNvCxnSpPr/>
            <p:nvPr/>
          </p:nvCxnSpPr>
          <p:spPr>
            <a:xfrm>
              <a:off x="1021943" y="1911840"/>
              <a:ext cx="136800" cy="0"/>
            </a:xfrm>
            <a:prstGeom prst="line">
              <a:avLst/>
            </a:prstGeom>
            <a:ln w="31750">
              <a:solidFill>
                <a:srgbClr val="419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27"/>
            <p:cNvCxnSpPr/>
            <p:nvPr/>
          </p:nvCxnSpPr>
          <p:spPr>
            <a:xfrm>
              <a:off x="1151155" y="1911840"/>
              <a:ext cx="136800" cy="0"/>
            </a:xfrm>
            <a:prstGeom prst="line">
              <a:avLst/>
            </a:prstGeom>
            <a:ln w="31750">
              <a:solidFill>
                <a:srgbClr val="F75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bg>
      <p:bgPr>
        <a:solidFill>
          <a:srgbClr val="E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31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384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7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4462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95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456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70940" y="6741699"/>
            <a:ext cx="2758595" cy="38946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6CE2906C-1822-439C-9592-AB22BD010E33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49232" y="1137321"/>
            <a:ext cx="2160000" cy="21600"/>
          </a:xfrm>
          <a:prstGeom prst="rect">
            <a:avLst/>
          </a:prstGeom>
          <a:solidFill>
            <a:srgbClr val="E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4430"/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 bwMode="auto">
          <a:xfrm>
            <a:off x="749233" y="293688"/>
            <a:ext cx="10219143" cy="843633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b" anchorCtr="0" compatLnSpc="1"/>
          <a:lstStyle>
            <a:lvl1pPr algn="l">
              <a:defRPr sz="3415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  <p:grpSp>
        <p:nvGrpSpPr>
          <p:cNvPr id="15" name="组 25"/>
          <p:cNvGrpSpPr/>
          <p:nvPr userDrawn="1"/>
        </p:nvGrpSpPr>
        <p:grpSpPr>
          <a:xfrm>
            <a:off x="742400" y="1137600"/>
            <a:ext cx="2160000" cy="0"/>
            <a:chOff x="1021943" y="1911840"/>
            <a:chExt cx="266012" cy="0"/>
          </a:xfrm>
        </p:grpSpPr>
        <p:cxnSp>
          <p:nvCxnSpPr>
            <p:cNvPr id="16" name="直线连接符 26"/>
            <p:cNvCxnSpPr/>
            <p:nvPr/>
          </p:nvCxnSpPr>
          <p:spPr>
            <a:xfrm>
              <a:off x="1021943" y="1911840"/>
              <a:ext cx="136800" cy="0"/>
            </a:xfrm>
            <a:prstGeom prst="line">
              <a:avLst/>
            </a:prstGeom>
            <a:ln w="31750">
              <a:solidFill>
                <a:srgbClr val="419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27"/>
            <p:cNvCxnSpPr/>
            <p:nvPr/>
          </p:nvCxnSpPr>
          <p:spPr>
            <a:xfrm>
              <a:off x="1151155" y="1911840"/>
              <a:ext cx="136800" cy="0"/>
            </a:xfrm>
            <a:prstGeom prst="line">
              <a:avLst/>
            </a:prstGeom>
            <a:ln w="31750">
              <a:solidFill>
                <a:srgbClr val="F75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bg>
      <p:bgPr>
        <a:solidFill>
          <a:srgbClr val="E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918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图片 3466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 userDrawn="1"/>
        </p:nvSpPr>
        <p:spPr>
          <a:xfrm>
            <a:off x="749232" y="468752"/>
            <a:ext cx="10096461" cy="787908"/>
          </a:xfrm>
          <a:prstGeom prst="rect">
            <a:avLst/>
          </a:prstGeom>
          <a:noFill/>
        </p:spPr>
        <p:txBody>
          <a:bodyPr wrap="square" lIns="76800" tIns="0" rIns="76800" bIns="0" rtlCol="0">
            <a:spAutoFit/>
          </a:bodyPr>
          <a:lstStyle/>
          <a:p>
            <a:pPr defTabSz="1154430">
              <a:lnSpc>
                <a:spcPct val="200000"/>
              </a:lnSpc>
            </a:pPr>
            <a:endParaRPr kumimoji="1" lang="en-US" altLang="zh-CN" sz="256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0400" y="1713599"/>
            <a:ext cx="10512000" cy="2029725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6098976" y="4230364"/>
            <a:ext cx="795236" cy="79523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89138" y="4543592"/>
            <a:ext cx="215440" cy="2154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6497434" y="4543592"/>
            <a:ext cx="215440" cy="2154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68" y="6090192"/>
            <a:ext cx="1435928" cy="448729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>
            <a:off x="4271076" y="4233600"/>
            <a:ext cx="446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4277544" y="4809600"/>
            <a:ext cx="446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26" y="1298371"/>
            <a:ext cx="2494455" cy="14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E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0400" y="1713599"/>
            <a:ext cx="10512000" cy="2029725"/>
          </a:xfrm>
          <a:prstGeom prst="rect">
            <a:avLst/>
          </a:prstGeo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6098976" y="4230364"/>
            <a:ext cx="795236" cy="79523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89138" y="4543592"/>
            <a:ext cx="215440" cy="2154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6497434" y="4543592"/>
            <a:ext cx="215440" cy="2154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4800" y="328706"/>
            <a:ext cx="9753600" cy="8046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89600" y="328706"/>
            <a:ext cx="1060800" cy="80462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40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781442" y="1075618"/>
            <a:ext cx="2160000" cy="21600"/>
          </a:xfrm>
          <a:prstGeom prst="rect">
            <a:avLst/>
          </a:prstGeom>
          <a:solidFill>
            <a:srgbClr val="E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38" y="356190"/>
            <a:ext cx="1122504" cy="64800"/>
          </a:xfrm>
          <a:prstGeom prst="rect">
            <a:avLst/>
          </a:prstGeom>
        </p:spPr>
      </p:pic>
      <p:grpSp>
        <p:nvGrpSpPr>
          <p:cNvPr id="12" name="组 25"/>
          <p:cNvGrpSpPr/>
          <p:nvPr userDrawn="1"/>
        </p:nvGrpSpPr>
        <p:grpSpPr>
          <a:xfrm>
            <a:off x="762064" y="1085264"/>
            <a:ext cx="2160000" cy="0"/>
            <a:chOff x="1021943" y="1911840"/>
            <a:chExt cx="266012" cy="0"/>
          </a:xfrm>
        </p:grpSpPr>
        <p:cxnSp>
          <p:nvCxnSpPr>
            <p:cNvPr id="13" name="直线连接符 26"/>
            <p:cNvCxnSpPr/>
            <p:nvPr/>
          </p:nvCxnSpPr>
          <p:spPr>
            <a:xfrm>
              <a:off x="1021943" y="1911840"/>
              <a:ext cx="136800" cy="0"/>
            </a:xfrm>
            <a:prstGeom prst="line">
              <a:avLst/>
            </a:prstGeom>
            <a:ln w="31750">
              <a:solidFill>
                <a:srgbClr val="419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27"/>
            <p:cNvCxnSpPr/>
            <p:nvPr/>
          </p:nvCxnSpPr>
          <p:spPr>
            <a:xfrm>
              <a:off x="1151155" y="1911840"/>
              <a:ext cx="136800" cy="0"/>
            </a:xfrm>
            <a:prstGeom prst="line">
              <a:avLst/>
            </a:prstGeom>
            <a:ln w="31750">
              <a:solidFill>
                <a:srgbClr val="F75B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oleObject" Target="NUL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6.xml"/><Relationship Id="rId7" Type="http://schemas.openxmlformats.org/officeDocument/2006/relationships/oleObject" Target="NUL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ags" Target="../tags/tag5.xml"/><Relationship Id="rId5" Type="http://schemas.openxmlformats.org/officeDocument/2006/relationships/vmlDrawing" Target="../drawings/vmlDrawing5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663" name="think-cell Slide" r:id="rId7" imgW="12700" imgH="12700" progId="TCLayout.ActiveDocument.1">
                  <p:embed/>
                </p:oleObj>
              </mc:Choice>
              <mc:Fallback>
                <p:oleObj name="think-cell Slide" r:id="rId7" imgW="12700" imgH="12700" progId="TCLayout.ActiveDocument.1">
                  <p:embed/>
                  <p:pic>
                    <p:nvPicPr>
                      <p:cNvPr id="0" name="图片 3354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标题占位符 1"/>
          <p:cNvSpPr>
            <a:spLocks noGrp="1"/>
          </p:cNvSpPr>
          <p:nvPr>
            <p:ph type="title"/>
          </p:nvPr>
        </p:nvSpPr>
        <p:spPr bwMode="auto">
          <a:xfrm>
            <a:off x="650876" y="293687"/>
            <a:ext cx="11703050" cy="121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50876" y="1706566"/>
            <a:ext cx="11703050" cy="4827587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415" y="6780215"/>
            <a:ext cx="4117975" cy="388937"/>
          </a:xfrm>
          <a:prstGeom prst="rect">
            <a:avLst/>
          </a:prstGeom>
        </p:spPr>
        <p:txBody>
          <a:bodyPr vert="horz" wrap="square" lIns="115973" tIns="57986" rIns="115973" bIns="57986" numCol="1" anchor="ctr" anchorCtr="0" compatLnSpc="1"/>
          <a:lstStyle>
            <a:lvl1pPr algn="ctr" eaLnBrk="1" hangingPunct="1">
              <a:defRPr sz="17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defTabSz="1154430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21297" y="6733483"/>
            <a:ext cx="2758595" cy="389467"/>
          </a:xfrm>
          <a:prstGeom prst="rect">
            <a:avLst/>
          </a:prstGeom>
        </p:spPr>
        <p:txBody>
          <a:bodyPr/>
          <a:lstStyle>
            <a:lvl1pPr algn="r">
              <a:defRPr sz="1705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154430"/>
            <a:fld id="{6CE2906C-1822-439C-9592-AB22BD010E33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sldNum="0" hdr="0" ftr="0" dt="0"/>
  <p:txStyles>
    <p:titleStyle>
      <a:lvl1pPr algn="ctr" defTabSz="1154430" rtl="0" eaLnBrk="1" fontAlgn="base" hangingPunct="1">
        <a:spcBef>
          <a:spcPct val="0"/>
        </a:spcBef>
        <a:spcAft>
          <a:spcPct val="0"/>
        </a:spcAft>
        <a:defRPr kumimoji="1" sz="55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defTabSz="1154430" rtl="0" eaLnBrk="1" fontAlgn="base" hangingPunct="1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defTabSz="1154430" rtl="0" eaLnBrk="1" fontAlgn="base" hangingPunct="1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defTabSz="1154430" rtl="0" eaLnBrk="1" fontAlgn="base" hangingPunct="1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defTabSz="1154430" rtl="0" eaLnBrk="1" fontAlgn="base" hangingPunct="1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6565" algn="ctr" defTabSz="1158875" rtl="0" eaLnBrk="1" fontAlgn="base" hangingPunct="1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3130" algn="ctr" defTabSz="1158875" rtl="0" eaLnBrk="1" fontAlgn="base" hangingPunct="1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69695" algn="ctr" defTabSz="1158875" rtl="0" eaLnBrk="1" fontAlgn="base" hangingPunct="1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6895" algn="ctr" defTabSz="1158875" rtl="0" eaLnBrk="1" fontAlgn="base" hangingPunct="1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429895" indent="-429895" algn="l" defTabSz="115443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41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937260" indent="-356870" algn="l" defTabSz="115443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44625" indent="-283845" algn="l" defTabSz="115443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23745" indent="-283845" algn="l" defTabSz="115443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4135" indent="-283845" algn="l" defTabSz="115443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1889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6936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49115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288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97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95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90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96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994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916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5892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3867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47" name="think-cell Slide" r:id="rId7" imgW="12700" imgH="12700" progId="TCLayout.ActiveDocument.1">
                  <p:embed/>
                </p:oleObj>
              </mc:Choice>
              <mc:Fallback>
                <p:oleObj name="think-cell Slide" r:id="rId7" imgW="12700" imgH="12700" progId="TCLayout.ActiveDocument.1">
                  <p:embed/>
                  <p:pic>
                    <p:nvPicPr>
                      <p:cNvPr id="0" name="图片 34360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4" name="标题占位符 1"/>
          <p:cNvSpPr>
            <a:spLocks noGrp="1"/>
          </p:cNvSpPr>
          <p:nvPr>
            <p:ph type="title"/>
          </p:nvPr>
        </p:nvSpPr>
        <p:spPr bwMode="auto">
          <a:xfrm>
            <a:off x="650876" y="293687"/>
            <a:ext cx="11703050" cy="121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50876" y="1706566"/>
            <a:ext cx="11703050" cy="4827587"/>
          </a:xfrm>
          <a:prstGeom prst="rect">
            <a:avLst/>
          </a:prstGeom>
          <a:noFill/>
          <a:ln>
            <a:noFill/>
          </a:ln>
        </p:spPr>
        <p:txBody>
          <a:bodyPr vert="horz" wrap="square" lIns="115973" tIns="57986" rIns="115973" bIns="57986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443415" y="6780215"/>
            <a:ext cx="4117975" cy="388937"/>
          </a:xfrm>
          <a:prstGeom prst="rect">
            <a:avLst/>
          </a:prstGeom>
        </p:spPr>
        <p:txBody>
          <a:bodyPr vert="horz" wrap="square" lIns="115973" tIns="57986" rIns="115973" bIns="57986" numCol="1" anchor="ctr" anchorCtr="0" compatLnSpc="1"/>
          <a:lstStyle>
            <a:lvl1pPr algn="ctr" eaLnBrk="1" hangingPunct="1">
              <a:defRPr sz="17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 defTabSz="1154430"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21297" y="6733483"/>
            <a:ext cx="2758595" cy="389467"/>
          </a:xfrm>
          <a:prstGeom prst="rect">
            <a:avLst/>
          </a:prstGeom>
        </p:spPr>
        <p:txBody>
          <a:bodyPr/>
          <a:lstStyle>
            <a:lvl1pPr algn="r">
              <a:defRPr sz="1705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154430"/>
            <a:fld id="{6CE2906C-1822-439C-9592-AB22BD010E33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hf hdr="0" ftr="0" dt="0"/>
  <p:txStyles>
    <p:titleStyle>
      <a:lvl1pPr algn="ctr" defTabSz="1154430" rtl="0" eaLnBrk="0" fontAlgn="base" hangingPunct="0">
        <a:spcBef>
          <a:spcPct val="0"/>
        </a:spcBef>
        <a:spcAft>
          <a:spcPct val="0"/>
        </a:spcAft>
        <a:defRPr kumimoji="1" sz="55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656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3130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6969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689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429895" indent="-42989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41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937260" indent="-356870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4462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2374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413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1889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6936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49115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288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97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95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90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96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994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916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5892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3867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sldNum="0" hdr="0" ftr="0" dt="0"/>
  <p:txStyles>
    <p:titleStyle>
      <a:lvl1pPr algn="ctr" defTabSz="1154430" rtl="0" eaLnBrk="0" fontAlgn="base" hangingPunct="0">
        <a:spcBef>
          <a:spcPct val="0"/>
        </a:spcBef>
        <a:spcAft>
          <a:spcPct val="0"/>
        </a:spcAft>
        <a:defRPr kumimoji="1" sz="55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defTabSz="1154430" rtl="0" eaLnBrk="0" fontAlgn="base" hangingPunct="0">
        <a:spcBef>
          <a:spcPct val="0"/>
        </a:spcBef>
        <a:spcAft>
          <a:spcPct val="0"/>
        </a:spcAft>
        <a:defRPr kumimoji="1"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656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3130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6969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6895" algn="ctr" defTabSz="1158875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429895" indent="-42989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41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937260" indent="-356870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4462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2374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4135" indent="-283845" algn="l" defTabSz="11544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1889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76936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49115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28870" indent="-290195" algn="l" defTabSz="1159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97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95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3990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965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9941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916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58920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38675" algn="l" defTabSz="115951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dirty="0"/>
              <a:t>信贷业务的智能获客系统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F6591C-658A-4146-9477-6DD9F2A1CEA5}"/>
              </a:ext>
            </a:extLst>
          </p:cNvPr>
          <p:cNvSpPr txBox="1"/>
          <p:nvPr/>
        </p:nvSpPr>
        <p:spPr>
          <a:xfrm>
            <a:off x="2037904" y="3399469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度小满金融 信贷产品营销部 费浩峻</a:t>
            </a:r>
            <a:endParaRPr kumimoji="1"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84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EA125-102D-0242-8754-03E90635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s" altLang="en-US" b="1" dirty="0"/>
              <a:t>度小满智能</a:t>
            </a:r>
            <a:r>
              <a:rPr lang="zh-Hans" altLang="en-US" b="1" dirty="0"/>
              <a:t>获客</a:t>
            </a:r>
            <a:r>
              <a:rPr kumimoji="1" lang="zh-Hans" altLang="en-US" b="1" dirty="0"/>
              <a:t>平台</a:t>
            </a:r>
            <a:endParaRPr kumimoji="1"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A231B-8E84-7C41-BE37-34252310D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4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E22BD6-4B58-0648-AB81-2E1046950F8E}"/>
              </a:ext>
            </a:extLst>
          </p:cNvPr>
          <p:cNvSpPr/>
          <p:nvPr/>
        </p:nvSpPr>
        <p:spPr>
          <a:xfrm>
            <a:off x="2289765" y="5806419"/>
            <a:ext cx="2464655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FDC2318-7EB0-154C-A821-F69565507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84852"/>
              </p:ext>
            </p:extLst>
          </p:nvPr>
        </p:nvGraphicFramePr>
        <p:xfrm>
          <a:off x="2282638" y="5816783"/>
          <a:ext cx="2471782" cy="9040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5891">
                  <a:extLst>
                    <a:ext uri="{9D8B030D-6E8A-4147-A177-3AD203B41FA5}">
                      <a16:colId xmlns:a16="http://schemas.microsoft.com/office/drawing/2014/main" val="3886498423"/>
                    </a:ext>
                  </a:extLst>
                </a:gridCol>
                <a:gridCol w="1235891">
                  <a:extLst>
                    <a:ext uri="{9D8B030D-6E8A-4147-A177-3AD203B41FA5}">
                      <a16:colId xmlns:a16="http://schemas.microsoft.com/office/drawing/2014/main" val="1659303706"/>
                    </a:ext>
                  </a:extLst>
                </a:gridCol>
              </a:tblGrid>
              <a:tr h="424252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大数据画像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浏览数据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11418"/>
                  </a:ext>
                </a:extLst>
              </a:tr>
              <a:tr h="479784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使用行为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贴吧等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4049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DB84CDE1-CED4-1944-8EB0-1E4588D9DB31}"/>
              </a:ext>
            </a:extLst>
          </p:cNvPr>
          <p:cNvSpPr/>
          <p:nvPr/>
        </p:nvSpPr>
        <p:spPr>
          <a:xfrm>
            <a:off x="2280384" y="5457800"/>
            <a:ext cx="2474037" cy="338554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百度数据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A9FE82-AB90-5740-A6FB-7E749EEE0112}"/>
              </a:ext>
            </a:extLst>
          </p:cNvPr>
          <p:cNvSpPr/>
          <p:nvPr/>
        </p:nvSpPr>
        <p:spPr>
          <a:xfrm>
            <a:off x="5664384" y="5457800"/>
            <a:ext cx="2448000" cy="338554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广告数据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254112-EC6C-BE43-83E5-DE1E3A52B75F}"/>
              </a:ext>
            </a:extLst>
          </p:cNvPr>
          <p:cNvSpPr/>
          <p:nvPr/>
        </p:nvSpPr>
        <p:spPr>
          <a:xfrm>
            <a:off x="9048383" y="5457800"/>
            <a:ext cx="2448001" cy="338554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生态数据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B10924C6-8E37-874F-984A-1A45CC30F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83912"/>
              </p:ext>
            </p:extLst>
          </p:nvPr>
        </p:nvGraphicFramePr>
        <p:xfrm>
          <a:off x="5674456" y="5839240"/>
          <a:ext cx="2437928" cy="88157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18964">
                  <a:extLst>
                    <a:ext uri="{9D8B030D-6E8A-4147-A177-3AD203B41FA5}">
                      <a16:colId xmlns:a16="http://schemas.microsoft.com/office/drawing/2014/main" val="3886498423"/>
                    </a:ext>
                  </a:extLst>
                </a:gridCol>
                <a:gridCol w="1218964">
                  <a:extLst>
                    <a:ext uri="{9D8B030D-6E8A-4147-A177-3AD203B41FA5}">
                      <a16:colId xmlns:a16="http://schemas.microsoft.com/office/drawing/2014/main" val="1659303706"/>
                    </a:ext>
                  </a:extLst>
                </a:gridCol>
              </a:tblGrid>
              <a:tr h="441292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流量曝光点击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定向兴趣画像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11418"/>
                  </a:ext>
                </a:extLst>
              </a:tr>
              <a:tr h="440287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内容计划创意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媒体</a:t>
                      </a:r>
                      <a:r>
                        <a:rPr lang="en-US" altLang="zh-Han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/APP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40490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8857F48-0B10-3C42-9222-161FF7061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81795"/>
              </p:ext>
            </p:extLst>
          </p:nvPr>
        </p:nvGraphicFramePr>
        <p:xfrm>
          <a:off x="9048382" y="5810346"/>
          <a:ext cx="2448002" cy="9144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4001">
                  <a:extLst>
                    <a:ext uri="{9D8B030D-6E8A-4147-A177-3AD203B41FA5}">
                      <a16:colId xmlns:a16="http://schemas.microsoft.com/office/drawing/2014/main" val="3886498423"/>
                    </a:ext>
                  </a:extLst>
                </a:gridCol>
                <a:gridCol w="1224001">
                  <a:extLst>
                    <a:ext uri="{9D8B030D-6E8A-4147-A177-3AD203B41FA5}">
                      <a16:colId xmlns:a16="http://schemas.microsoft.com/office/drawing/2014/main" val="1659303706"/>
                    </a:ext>
                  </a:extLst>
                </a:gridCol>
              </a:tblGrid>
              <a:tr h="450690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度小满内部</a:t>
                      </a:r>
                      <a:r>
                        <a:rPr lang="en-US" altLang="zh-Han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APP</a:t>
                      </a:r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康波财经自由媒体数据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311418"/>
                  </a:ext>
                </a:extLst>
              </a:tr>
              <a:tr h="440287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生态</a:t>
                      </a:r>
                      <a:r>
                        <a:rPr lang="en-US" altLang="zh-Han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app</a:t>
                      </a:r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其他生态合作数据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40490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585717D-C7B6-5A43-AD4E-04A0C5694CE9}"/>
              </a:ext>
            </a:extLst>
          </p:cNvPr>
          <p:cNvSpPr txBox="1"/>
          <p:nvPr/>
        </p:nvSpPr>
        <p:spPr>
          <a:xfrm>
            <a:off x="5041423" y="5833753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0D3035-480E-A445-8B50-D7444A378872}"/>
              </a:ext>
            </a:extLst>
          </p:cNvPr>
          <p:cNvSpPr txBox="1"/>
          <p:nvPr/>
        </p:nvSpPr>
        <p:spPr>
          <a:xfrm>
            <a:off x="8355001" y="5833753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endParaRPr kumimoji="1" lang="zh-CN" altLang="en-US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03C2C5E8-6424-3141-ACCA-CE3DE8EA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20119"/>
              </p:ext>
            </p:extLst>
          </p:nvPr>
        </p:nvGraphicFramePr>
        <p:xfrm>
          <a:off x="2152728" y="4206453"/>
          <a:ext cx="9462240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680">
                  <a:extLst>
                    <a:ext uri="{9D8B030D-6E8A-4147-A177-3AD203B41FA5}">
                      <a16:colId xmlns:a16="http://schemas.microsoft.com/office/drawing/2014/main" val="2705169871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2686863117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1975405626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2334595933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3926811478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1326498669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233492606"/>
                    </a:ext>
                  </a:extLst>
                </a:gridCol>
                <a:gridCol w="530724">
                  <a:extLst>
                    <a:ext uri="{9D8B030D-6E8A-4147-A177-3AD203B41FA5}">
                      <a16:colId xmlns:a16="http://schemas.microsoft.com/office/drawing/2014/main" val="3455171333"/>
                    </a:ext>
                  </a:extLst>
                </a:gridCol>
                <a:gridCol w="520636">
                  <a:extLst>
                    <a:ext uri="{9D8B030D-6E8A-4147-A177-3AD203B41FA5}">
                      <a16:colId xmlns:a16="http://schemas.microsoft.com/office/drawing/2014/main" val="363678496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1927705339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4274948003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4203599284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568366686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3481826325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2517117626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3154038318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1511116246"/>
                    </a:ext>
                  </a:extLst>
                </a:gridCol>
                <a:gridCol w="525680">
                  <a:extLst>
                    <a:ext uri="{9D8B030D-6E8A-4147-A177-3AD203B41FA5}">
                      <a16:colId xmlns:a16="http://schemas.microsoft.com/office/drawing/2014/main" val="657045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响应模型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授信预估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机构适配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额度预估</a:t>
                      </a:r>
                      <a:endParaRPr lang="zh-CN" altLang="en-US" sz="1200" b="1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用信预估</a:t>
                      </a:r>
                      <a:endParaRPr lang="zh-CN" altLang="en-US" sz="1200" b="1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文本创意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图片创意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投放时间预估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投放频度预估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200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Ctr</a:t>
                      </a:r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</a:t>
                      </a:r>
                      <a:r>
                        <a:rPr lang="en-US" altLang="zh-Hans" sz="1200" b="1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cvr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出价模型</a:t>
                      </a:r>
                      <a:endParaRPr lang="zh-CN" altLang="en-US" sz="1200" b="1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营销反欺诈</a:t>
                      </a:r>
                      <a:endParaRPr lang="zh-CN" altLang="en-US" sz="1200" b="1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意图识别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文章质量度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热门文章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阅读量预估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文章辅助撰写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舆情监控</a:t>
                      </a:r>
                      <a:endParaRPr lang="zh-CN" altLang="en-US" sz="12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984148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Hans" sz="1200" b="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xgboost</a:t>
                      </a:r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en-US" altLang="zh-Hans" sz="1200" b="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DeepFM</a:t>
                      </a:r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/stacking</a:t>
                      </a:r>
                      <a:endParaRPr lang="zh-CN" altLang="en-US" sz="1200" b="0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GAN</a:t>
                      </a:r>
                      <a:endParaRPr lang="zh-CN" altLang="en-US" sz="12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Hans" altLang="en-U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在线学习</a:t>
                      </a:r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Hans" altLang="en-U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强化学习</a:t>
                      </a:r>
                      <a:endParaRPr lang="zh-CN" altLang="en-US" sz="12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语意理解</a:t>
                      </a:r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Hans" altLang="en-U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主题模型</a:t>
                      </a:r>
                      <a:r>
                        <a:rPr lang="en-US" altLang="zh-Hans" sz="12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en-US" altLang="zh-Hans" sz="1200" b="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nlp</a:t>
                      </a:r>
                      <a:endParaRPr lang="zh-CN" altLang="en-US" sz="1200" b="0" dirty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30204"/>
                  </a:ext>
                </a:extLst>
              </a:tr>
            </a:tbl>
          </a:graphicData>
        </a:graphic>
      </p:graphicFrame>
      <p:sp>
        <p:nvSpPr>
          <p:cNvPr id="26" name="椭圆 25">
            <a:extLst>
              <a:ext uri="{FF2B5EF4-FFF2-40B4-BE49-F238E27FC236}">
                <a16:creationId xmlns:a16="http://schemas.microsoft.com/office/drawing/2014/main" id="{0AF40413-4FC5-F346-8A64-BEEAD9E37DFE}"/>
              </a:ext>
            </a:extLst>
          </p:cNvPr>
          <p:cNvSpPr/>
          <p:nvPr/>
        </p:nvSpPr>
        <p:spPr>
          <a:xfrm>
            <a:off x="220657" y="5771853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A5AE998-431C-D44F-AF44-4818223AEE54}"/>
              </a:ext>
            </a:extLst>
          </p:cNvPr>
          <p:cNvSpPr/>
          <p:nvPr/>
        </p:nvSpPr>
        <p:spPr>
          <a:xfrm>
            <a:off x="220657" y="4261649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8AC4748-3390-EA4E-BA8C-44128FB96532}"/>
              </a:ext>
            </a:extLst>
          </p:cNvPr>
          <p:cNvSpPr/>
          <p:nvPr/>
        </p:nvSpPr>
        <p:spPr>
          <a:xfrm>
            <a:off x="220657" y="4835416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1A6CC1EA-58A7-7345-AC32-731038886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72020"/>
              </p:ext>
            </p:extLst>
          </p:nvPr>
        </p:nvGraphicFramePr>
        <p:xfrm>
          <a:off x="2467124" y="2613288"/>
          <a:ext cx="866986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9956">
                  <a:extLst>
                    <a:ext uri="{9D8B030D-6E8A-4147-A177-3AD203B41FA5}">
                      <a16:colId xmlns:a16="http://schemas.microsoft.com/office/drawing/2014/main" val="475831832"/>
                    </a:ext>
                  </a:extLst>
                </a:gridCol>
                <a:gridCol w="2889956">
                  <a:extLst>
                    <a:ext uri="{9D8B030D-6E8A-4147-A177-3AD203B41FA5}">
                      <a16:colId xmlns:a16="http://schemas.microsoft.com/office/drawing/2014/main" val="1189179164"/>
                    </a:ext>
                  </a:extLst>
                </a:gridCol>
                <a:gridCol w="2889956">
                  <a:extLst>
                    <a:ext uri="{9D8B030D-6E8A-4147-A177-3AD203B41FA5}">
                      <a16:colId xmlns:a16="http://schemas.microsoft.com/office/drawing/2014/main" val="3355289275"/>
                    </a:ext>
                  </a:extLst>
                </a:gridCol>
              </a:tblGrid>
              <a:tr h="347710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多目标客群识别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千人千面创意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快速迭代反馈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442695"/>
                  </a:ext>
                </a:extLst>
              </a:tr>
            </a:tbl>
          </a:graphicData>
        </a:graphic>
      </p:graphicFrame>
      <p:sp>
        <p:nvSpPr>
          <p:cNvPr id="30" name="椭圆 29">
            <a:extLst>
              <a:ext uri="{FF2B5EF4-FFF2-40B4-BE49-F238E27FC236}">
                <a16:creationId xmlns:a16="http://schemas.microsoft.com/office/drawing/2014/main" id="{4AEC8EA1-EC6F-EC4D-869B-5493F4AC9DB1}"/>
              </a:ext>
            </a:extLst>
          </p:cNvPr>
          <p:cNvSpPr/>
          <p:nvPr/>
        </p:nvSpPr>
        <p:spPr>
          <a:xfrm>
            <a:off x="265068" y="2533457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7EB49E7-4609-FE4F-8BC7-5ACB796D4DF5}"/>
              </a:ext>
            </a:extLst>
          </p:cNvPr>
          <p:cNvSpPr/>
          <p:nvPr/>
        </p:nvSpPr>
        <p:spPr>
          <a:xfrm>
            <a:off x="237704" y="3397553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6FA594E-7A38-664B-B864-28E3D3C60E74}"/>
              </a:ext>
            </a:extLst>
          </p:cNvPr>
          <p:cNvSpPr/>
          <p:nvPr/>
        </p:nvSpPr>
        <p:spPr>
          <a:xfrm>
            <a:off x="2427338" y="3448301"/>
            <a:ext cx="1390898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智能引擎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B0B3395-B68A-3549-8385-5897D7FF23CC}"/>
              </a:ext>
            </a:extLst>
          </p:cNvPr>
          <p:cNvSpPr/>
          <p:nvPr/>
        </p:nvSpPr>
        <p:spPr>
          <a:xfrm>
            <a:off x="4373495" y="3449359"/>
            <a:ext cx="1199182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创意引擎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94346EA-F6CB-C747-A0D2-0AE9CA123558}"/>
              </a:ext>
            </a:extLst>
          </p:cNvPr>
          <p:cNvSpPr/>
          <p:nvPr/>
        </p:nvSpPr>
        <p:spPr>
          <a:xfrm>
            <a:off x="5951224" y="3460746"/>
            <a:ext cx="1585368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广告投放平台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4514031-6DFF-E342-8C07-B885330F7061}"/>
              </a:ext>
            </a:extLst>
          </p:cNvPr>
          <p:cNvSpPr/>
          <p:nvPr/>
        </p:nvSpPr>
        <p:spPr>
          <a:xfrm>
            <a:off x="7943598" y="3458736"/>
            <a:ext cx="1725982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内容辅写平台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9B44B26-3CBE-4743-9749-C6AB2A71E9AD}"/>
              </a:ext>
            </a:extLst>
          </p:cNvPr>
          <p:cNvSpPr/>
          <p:nvPr/>
        </p:nvSpPr>
        <p:spPr>
          <a:xfrm>
            <a:off x="9926100" y="3448301"/>
            <a:ext cx="1426412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0FE7BA7-6A05-3F4A-8B7F-ADC4EEAC22F6}"/>
              </a:ext>
            </a:extLst>
          </p:cNvPr>
          <p:cNvSpPr/>
          <p:nvPr/>
        </p:nvSpPr>
        <p:spPr>
          <a:xfrm>
            <a:off x="265068" y="1669361"/>
            <a:ext cx="836732" cy="476071"/>
          </a:xfrm>
          <a:prstGeom prst="ellipse">
            <a:avLst/>
          </a:prstGeom>
          <a:solidFill>
            <a:schemeClr val="accent2"/>
          </a:solidFill>
        </p:spPr>
        <p:txBody>
          <a:bodyPr wrap="non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9DA84DB-2755-B741-AE62-CD2DE5A16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9069"/>
              </p:ext>
            </p:extLst>
          </p:nvPr>
        </p:nvGraphicFramePr>
        <p:xfrm>
          <a:off x="1461840" y="1544820"/>
          <a:ext cx="3648253" cy="7872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5817">
                  <a:extLst>
                    <a:ext uri="{9D8B030D-6E8A-4147-A177-3AD203B41FA5}">
                      <a16:colId xmlns:a16="http://schemas.microsoft.com/office/drawing/2014/main" val="2250979979"/>
                    </a:ext>
                  </a:extLst>
                </a:gridCol>
                <a:gridCol w="393264">
                  <a:extLst>
                    <a:ext uri="{9D8B030D-6E8A-4147-A177-3AD203B41FA5}">
                      <a16:colId xmlns:a16="http://schemas.microsoft.com/office/drawing/2014/main" val="4239924188"/>
                    </a:ext>
                  </a:extLst>
                </a:gridCol>
                <a:gridCol w="674165">
                  <a:extLst>
                    <a:ext uri="{9D8B030D-6E8A-4147-A177-3AD203B41FA5}">
                      <a16:colId xmlns:a16="http://schemas.microsoft.com/office/drawing/2014/main" val="3950472393"/>
                    </a:ext>
                  </a:extLst>
                </a:gridCol>
                <a:gridCol w="674165">
                  <a:extLst>
                    <a:ext uri="{9D8B030D-6E8A-4147-A177-3AD203B41FA5}">
                      <a16:colId xmlns:a16="http://schemas.microsoft.com/office/drawing/2014/main" val="1496421284"/>
                    </a:ext>
                  </a:extLst>
                </a:gridCol>
                <a:gridCol w="449443">
                  <a:extLst>
                    <a:ext uri="{9D8B030D-6E8A-4147-A177-3AD203B41FA5}">
                      <a16:colId xmlns:a16="http://schemas.microsoft.com/office/drawing/2014/main" val="1824284113"/>
                    </a:ext>
                  </a:extLst>
                </a:gridCol>
                <a:gridCol w="393264">
                  <a:extLst>
                    <a:ext uri="{9D8B030D-6E8A-4147-A177-3AD203B41FA5}">
                      <a16:colId xmlns:a16="http://schemas.microsoft.com/office/drawing/2014/main" val="2517160881"/>
                    </a:ext>
                  </a:extLst>
                </a:gridCol>
                <a:gridCol w="648135">
                  <a:extLst>
                    <a:ext uri="{9D8B030D-6E8A-4147-A177-3AD203B41FA5}">
                      <a16:colId xmlns:a16="http://schemas.microsoft.com/office/drawing/2014/main" val="2200828680"/>
                    </a:ext>
                  </a:extLst>
                </a:gridCol>
              </a:tblGrid>
              <a:tr h="390965">
                <a:tc gridSpan="2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主动渠道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内部资源位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66962"/>
                  </a:ext>
                </a:extLst>
              </a:tr>
              <a:tr h="394471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短信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电呼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手机百度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百度地图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贴吧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网盘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爱奇艺等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65854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B7339072-25A5-8C48-8648-C1C4DA248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62474"/>
              </p:ext>
            </p:extLst>
          </p:nvPr>
        </p:nvGraphicFramePr>
        <p:xfrm>
          <a:off x="5278264" y="1559709"/>
          <a:ext cx="3537882" cy="8034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236">
                  <a:extLst>
                    <a:ext uri="{9D8B030D-6E8A-4147-A177-3AD203B41FA5}">
                      <a16:colId xmlns:a16="http://schemas.microsoft.com/office/drawing/2014/main" val="2250979979"/>
                    </a:ext>
                  </a:extLst>
                </a:gridCol>
                <a:gridCol w="381366">
                  <a:extLst>
                    <a:ext uri="{9D8B030D-6E8A-4147-A177-3AD203B41FA5}">
                      <a16:colId xmlns:a16="http://schemas.microsoft.com/office/drawing/2014/main" val="4239924188"/>
                    </a:ext>
                  </a:extLst>
                </a:gridCol>
                <a:gridCol w="653770">
                  <a:extLst>
                    <a:ext uri="{9D8B030D-6E8A-4147-A177-3AD203B41FA5}">
                      <a16:colId xmlns:a16="http://schemas.microsoft.com/office/drawing/2014/main" val="3950472393"/>
                    </a:ext>
                  </a:extLst>
                </a:gridCol>
                <a:gridCol w="653770">
                  <a:extLst>
                    <a:ext uri="{9D8B030D-6E8A-4147-A177-3AD203B41FA5}">
                      <a16:colId xmlns:a16="http://schemas.microsoft.com/office/drawing/2014/main" val="1496421284"/>
                    </a:ext>
                  </a:extLst>
                </a:gridCol>
                <a:gridCol w="435847">
                  <a:extLst>
                    <a:ext uri="{9D8B030D-6E8A-4147-A177-3AD203B41FA5}">
                      <a16:colId xmlns:a16="http://schemas.microsoft.com/office/drawing/2014/main" val="1824284113"/>
                    </a:ext>
                  </a:extLst>
                </a:gridCol>
                <a:gridCol w="381366">
                  <a:extLst>
                    <a:ext uri="{9D8B030D-6E8A-4147-A177-3AD203B41FA5}">
                      <a16:colId xmlns:a16="http://schemas.microsoft.com/office/drawing/2014/main" val="2517160881"/>
                    </a:ext>
                  </a:extLst>
                </a:gridCol>
                <a:gridCol w="628527">
                  <a:extLst>
                    <a:ext uri="{9D8B030D-6E8A-4147-A177-3AD203B41FA5}">
                      <a16:colId xmlns:a16="http://schemas.microsoft.com/office/drawing/2014/main" val="2200828680"/>
                    </a:ext>
                  </a:extLst>
                </a:gridCol>
              </a:tblGrid>
              <a:tr h="323116">
                <a:tc gridSpan="7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广告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66962"/>
                  </a:ext>
                </a:extLst>
              </a:tr>
              <a:tr h="480376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凤巢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神马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手百</a:t>
                      </a:r>
                      <a:r>
                        <a:rPr lang="en-US" altLang="zh-Han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feed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广点通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头条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抖音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快手等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65854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FEC56A6-281E-EB4C-8B57-45DC8915B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453432"/>
              </p:ext>
            </p:extLst>
          </p:nvPr>
        </p:nvGraphicFramePr>
        <p:xfrm>
          <a:off x="8950672" y="1557964"/>
          <a:ext cx="3240361" cy="8034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9325">
                  <a:extLst>
                    <a:ext uri="{9D8B030D-6E8A-4147-A177-3AD203B41FA5}">
                      <a16:colId xmlns:a16="http://schemas.microsoft.com/office/drawing/2014/main" val="2250979979"/>
                    </a:ext>
                  </a:extLst>
                </a:gridCol>
                <a:gridCol w="349295">
                  <a:extLst>
                    <a:ext uri="{9D8B030D-6E8A-4147-A177-3AD203B41FA5}">
                      <a16:colId xmlns:a16="http://schemas.microsoft.com/office/drawing/2014/main" val="4239924188"/>
                    </a:ext>
                  </a:extLst>
                </a:gridCol>
                <a:gridCol w="598791">
                  <a:extLst>
                    <a:ext uri="{9D8B030D-6E8A-4147-A177-3AD203B41FA5}">
                      <a16:colId xmlns:a16="http://schemas.microsoft.com/office/drawing/2014/main" val="3950472393"/>
                    </a:ext>
                  </a:extLst>
                </a:gridCol>
                <a:gridCol w="598791">
                  <a:extLst>
                    <a:ext uri="{9D8B030D-6E8A-4147-A177-3AD203B41FA5}">
                      <a16:colId xmlns:a16="http://schemas.microsoft.com/office/drawing/2014/main" val="1496421284"/>
                    </a:ext>
                  </a:extLst>
                </a:gridCol>
                <a:gridCol w="399194">
                  <a:extLst>
                    <a:ext uri="{9D8B030D-6E8A-4147-A177-3AD203B41FA5}">
                      <a16:colId xmlns:a16="http://schemas.microsoft.com/office/drawing/2014/main" val="1824284113"/>
                    </a:ext>
                  </a:extLst>
                </a:gridCol>
                <a:gridCol w="349295">
                  <a:extLst>
                    <a:ext uri="{9D8B030D-6E8A-4147-A177-3AD203B41FA5}">
                      <a16:colId xmlns:a16="http://schemas.microsoft.com/office/drawing/2014/main" val="2517160881"/>
                    </a:ext>
                  </a:extLst>
                </a:gridCol>
                <a:gridCol w="575670">
                  <a:extLst>
                    <a:ext uri="{9D8B030D-6E8A-4147-A177-3AD203B41FA5}">
                      <a16:colId xmlns:a16="http://schemas.microsoft.com/office/drawing/2014/main" val="2200828680"/>
                    </a:ext>
                  </a:extLst>
                </a:gridCol>
              </a:tblGrid>
              <a:tr h="323116">
                <a:tc gridSpan="7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合作渠道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66962"/>
                  </a:ext>
                </a:extLst>
              </a:tr>
              <a:tr h="480376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华为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三星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汽车之家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Oppo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美图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车轮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果壳儿</a:t>
                      </a:r>
                      <a:endParaRPr lang="zh-CN" altLang="en-US" sz="1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65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67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44"/>
            <a:ext cx="13000021" cy="7312512"/>
          </a:xfrm>
          <a:prstGeom prst="rect">
            <a:avLst/>
          </a:prstGeom>
        </p:spPr>
      </p:pic>
      <p:sp>
        <p:nvSpPr>
          <p:cNvPr id="9" name="矩形"/>
          <p:cNvSpPr/>
          <p:nvPr/>
        </p:nvSpPr>
        <p:spPr>
          <a:xfrm>
            <a:off x="-14056" y="1344"/>
            <a:ext cx="13018856" cy="7312512"/>
          </a:xfrm>
          <a:prstGeom prst="rect">
            <a:avLst/>
          </a:prstGeom>
          <a:solidFill>
            <a:srgbClr val="DA5951">
              <a:alpha val="86538"/>
            </a:srgbClr>
          </a:solidFill>
          <a:ln w="12700">
            <a:miter lim="400000"/>
          </a:ln>
        </p:spPr>
        <p:txBody>
          <a:bodyPr lIns="51617" rIns="51617" anchor="ctr"/>
          <a:lstStyle/>
          <a:p>
            <a:endParaRPr sz="2597"/>
          </a:p>
        </p:txBody>
      </p:sp>
      <p:sp>
        <p:nvSpPr>
          <p:cNvPr id="368" name="文本框 6"/>
          <p:cNvSpPr txBox="1"/>
          <p:nvPr/>
        </p:nvSpPr>
        <p:spPr>
          <a:xfrm>
            <a:off x="1803802" y="2518731"/>
            <a:ext cx="2840569" cy="1030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1617" rIns="51617">
            <a:spAutoFit/>
          </a:bodyPr>
          <a:lstStyle>
            <a:lvl1pPr>
              <a:defRPr sz="540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sz="6097" b="1" dirty="0">
                <a:latin typeface="Helvetica" pitchFamily="2" charset="0"/>
              </a:rPr>
              <a:t>Thanks</a:t>
            </a:r>
          </a:p>
        </p:txBody>
      </p:sp>
      <p:sp>
        <p:nvSpPr>
          <p:cNvPr id="370" name="文本框 10"/>
          <p:cNvSpPr txBox="1"/>
          <p:nvPr/>
        </p:nvSpPr>
        <p:spPr>
          <a:xfrm>
            <a:off x="1873696" y="5153797"/>
            <a:ext cx="1027572" cy="335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1617" rIns="51617">
            <a:spAutoFit/>
          </a:bodyPr>
          <a:lstStyle>
            <a:lvl1pPr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581" dirty="0"/>
              <a:t>201</a:t>
            </a:r>
            <a:r>
              <a:rPr lang="en-US" altLang="zh-Hans" sz="1581" dirty="0"/>
              <a:t>9</a:t>
            </a:r>
            <a:r>
              <a:rPr sz="1581" dirty="0"/>
              <a:t>.0</a:t>
            </a:r>
            <a:r>
              <a:rPr lang="en-US" altLang="zh-Hans" sz="1581" dirty="0"/>
              <a:t>8</a:t>
            </a:r>
            <a:r>
              <a:rPr sz="1581" dirty="0"/>
              <a:t>.0</a:t>
            </a:r>
            <a:r>
              <a:rPr lang="en-US" altLang="zh-Hans" sz="1581" dirty="0"/>
              <a:t>3</a:t>
            </a:r>
            <a:endParaRPr sz="1581" dirty="0"/>
          </a:p>
        </p:txBody>
      </p:sp>
      <p:pic>
        <p:nvPicPr>
          <p:cNvPr id="371" name="度小满logo反白.png" descr="度小满logo反白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4998" y="6460305"/>
            <a:ext cx="2054310" cy="4662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21188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C49AB-5822-7346-B54B-35180616B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endParaRPr lang="en-US" altLang="zh-Han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C2B5D6-629A-E943-90EB-A297DC96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85AF81-A872-3442-8B01-4B224D1934CE}"/>
              </a:ext>
            </a:extLst>
          </p:cNvPr>
          <p:cNvSpPr txBox="1"/>
          <p:nvPr/>
        </p:nvSpPr>
        <p:spPr>
          <a:xfrm>
            <a:off x="2829992" y="1569368"/>
            <a:ext cx="1005232" cy="928567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lstStyle/>
          <a:p>
            <a:pPr defTabSz="1154430">
              <a:lnSpc>
                <a:spcPct val="200000"/>
              </a:lnSpc>
              <a:defRPr/>
            </a:pPr>
            <a:r>
              <a:rPr kumimoji="1" lang="zh-Han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渠道</a:t>
            </a: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B280DB2B-BE27-5442-85EA-B7FFD5932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692" y="1467768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21" name="直接连接符 10">
            <a:extLst>
              <a:ext uri="{FF2B5EF4-FFF2-40B4-BE49-F238E27FC236}">
                <a16:creationId xmlns:a16="http://schemas.microsoft.com/office/drawing/2014/main" id="{7BD24406-E59E-9E48-8E21-EA1868D4BC18}"/>
              </a:ext>
            </a:extLst>
          </p:cNvPr>
          <p:cNvCxnSpPr/>
          <p:nvPr/>
        </p:nvCxnSpPr>
        <p:spPr>
          <a:xfrm>
            <a:off x="2620442" y="1994818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ACDAFE1-0360-8543-B49E-EBE7E4572E5D}"/>
              </a:ext>
            </a:extLst>
          </p:cNvPr>
          <p:cNvSpPr txBox="1"/>
          <p:nvPr/>
        </p:nvSpPr>
        <p:spPr>
          <a:xfrm>
            <a:off x="2829992" y="2288896"/>
            <a:ext cx="1005232" cy="928567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lstStyle/>
          <a:p>
            <a:pPr defTabSz="1154430">
              <a:lnSpc>
                <a:spcPct val="200000"/>
              </a:lnSpc>
              <a:defRPr/>
            </a:pPr>
            <a:r>
              <a:rPr kumimoji="1" lang="zh-Han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</a:t>
            </a: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56">
            <a:extLst>
              <a:ext uri="{FF2B5EF4-FFF2-40B4-BE49-F238E27FC236}">
                <a16:creationId xmlns:a16="http://schemas.microsoft.com/office/drawing/2014/main" id="{3933D2DC-3946-EB49-A3BB-82A5B26D7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692" y="2187296"/>
            <a:ext cx="7556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24" name="直接连接符 59">
            <a:extLst>
              <a:ext uri="{FF2B5EF4-FFF2-40B4-BE49-F238E27FC236}">
                <a16:creationId xmlns:a16="http://schemas.microsoft.com/office/drawing/2014/main" id="{B5500FA7-9135-F041-96D1-C7A67133AAB2}"/>
              </a:ext>
            </a:extLst>
          </p:cNvPr>
          <p:cNvCxnSpPr/>
          <p:nvPr/>
        </p:nvCxnSpPr>
        <p:spPr>
          <a:xfrm>
            <a:off x="2620442" y="271434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A4C691C-EA5E-B649-8091-3090DFD9397C}"/>
              </a:ext>
            </a:extLst>
          </p:cNvPr>
          <p:cNvSpPr txBox="1"/>
          <p:nvPr/>
        </p:nvSpPr>
        <p:spPr>
          <a:xfrm>
            <a:off x="2829992" y="3024916"/>
            <a:ext cx="1825969" cy="928567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lstStyle/>
          <a:p>
            <a:pPr defTabSz="1154430">
              <a:lnSpc>
                <a:spcPct val="200000"/>
              </a:lnSpc>
              <a:defRPr/>
            </a:pPr>
            <a:r>
              <a:rPr kumimoji="1" lang="zh-Han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数据理解</a:t>
            </a: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67">
            <a:extLst>
              <a:ext uri="{FF2B5EF4-FFF2-40B4-BE49-F238E27FC236}">
                <a16:creationId xmlns:a16="http://schemas.microsoft.com/office/drawing/2014/main" id="{364FF795-618B-064A-A74F-FA05D78B0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35" y="2923316"/>
            <a:ext cx="755163" cy="108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</a:p>
        </p:txBody>
      </p:sp>
      <p:cxnSp>
        <p:nvCxnSpPr>
          <p:cNvPr id="27" name="直接连接符 68">
            <a:extLst>
              <a:ext uri="{FF2B5EF4-FFF2-40B4-BE49-F238E27FC236}">
                <a16:creationId xmlns:a16="http://schemas.microsoft.com/office/drawing/2014/main" id="{63DF0DD5-706B-2A44-9566-33BE16235E26}"/>
              </a:ext>
            </a:extLst>
          </p:cNvPr>
          <p:cNvCxnSpPr/>
          <p:nvPr/>
        </p:nvCxnSpPr>
        <p:spPr>
          <a:xfrm>
            <a:off x="2620442" y="3450366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BB5002D-C179-4141-B86F-34E24206EBD6}"/>
              </a:ext>
            </a:extLst>
          </p:cNvPr>
          <p:cNvSpPr txBox="1"/>
          <p:nvPr/>
        </p:nvSpPr>
        <p:spPr>
          <a:xfrm>
            <a:off x="2829992" y="3801616"/>
            <a:ext cx="3877813" cy="928567"/>
          </a:xfrm>
          <a:prstGeom prst="rect">
            <a:avLst/>
          </a:prstGeom>
          <a:noFill/>
        </p:spPr>
        <p:txBody>
          <a:bodyPr wrap="none" lIns="91355" tIns="45678" rIns="91355" bIns="45678">
            <a:spAutoFit/>
          </a:bodyPr>
          <a:lstStyle/>
          <a:p>
            <a:pPr defTabSz="1154430">
              <a:lnSpc>
                <a:spcPct val="200000"/>
              </a:lnSpc>
              <a:defRPr/>
            </a:pPr>
            <a:r>
              <a:rPr kumimoji="1" lang="zh-Han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度小满智能获客系统</a:t>
            </a:r>
            <a:endParaRPr kumimoji="1"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文本框 67">
            <a:extLst>
              <a:ext uri="{FF2B5EF4-FFF2-40B4-BE49-F238E27FC236}">
                <a16:creationId xmlns:a16="http://schemas.microsoft.com/office/drawing/2014/main" id="{6B622D08-D171-BC47-9387-2A011BF7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35" y="3657600"/>
            <a:ext cx="755163" cy="10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55" tIns="45678" rIns="91355" bIns="45678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800" dirty="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kumimoji="1" lang="en-US" altLang="zh-Hans" sz="3800" dirty="0">
                <a:solidFill>
                  <a:srgbClr val="E030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3800" dirty="0">
              <a:solidFill>
                <a:srgbClr val="E030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0" name="直接连接符 68">
            <a:extLst>
              <a:ext uri="{FF2B5EF4-FFF2-40B4-BE49-F238E27FC236}">
                <a16:creationId xmlns:a16="http://schemas.microsoft.com/office/drawing/2014/main" id="{E6341410-807A-734D-88FF-C5AA0F9E8CAE}"/>
              </a:ext>
            </a:extLst>
          </p:cNvPr>
          <p:cNvCxnSpPr/>
          <p:nvPr/>
        </p:nvCxnSpPr>
        <p:spPr>
          <a:xfrm>
            <a:off x="2620442" y="4225370"/>
            <a:ext cx="0" cy="431800"/>
          </a:xfrm>
          <a:prstGeom prst="line">
            <a:avLst/>
          </a:prstGeom>
          <a:ln w="12700">
            <a:solidFill>
              <a:srgbClr val="E03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3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C49AB-5822-7346-B54B-35180616B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800" y="328706"/>
            <a:ext cx="9753600" cy="804625"/>
          </a:xfrm>
        </p:spPr>
        <p:txBody>
          <a:bodyPr/>
          <a:lstStyle/>
          <a:p>
            <a:r>
              <a:rPr lang="zh-Hans" altLang="en-US" b="1" dirty="0"/>
              <a:t>渠道</a:t>
            </a:r>
            <a:r>
              <a:rPr lang="en-US" altLang="zh-Hans" dirty="0"/>
              <a:t>-</a:t>
            </a:r>
            <a:r>
              <a:rPr lang="zh-Hans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从运筹帷幄到决战千里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C2B5D6-629A-E943-90EB-A297DC96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lang="en-US" altLang="zh-Hans" dirty="0"/>
              <a:t>1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AF507AC-BF6C-D748-B718-ADFFC7B59D8F}"/>
              </a:ext>
            </a:extLst>
          </p:cNvPr>
          <p:cNvSpPr/>
          <p:nvPr/>
        </p:nvSpPr>
        <p:spPr>
          <a:xfrm>
            <a:off x="1893888" y="1809047"/>
            <a:ext cx="9433047" cy="510778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</a:t>
            </a:r>
            <a:endParaRPr kumimoji="1"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4D50DB1-F2DF-604A-8CEE-DE50025D98F2}"/>
              </a:ext>
            </a:extLst>
          </p:cNvPr>
          <p:cNvSpPr/>
          <p:nvPr/>
        </p:nvSpPr>
        <p:spPr>
          <a:xfrm>
            <a:off x="1042513" y="1569367"/>
            <a:ext cx="10966471" cy="25249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FED4A0D-ACDD-BF43-A64C-C9D1A8D50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08162"/>
              </p:ext>
            </p:extLst>
          </p:nvPr>
        </p:nvGraphicFramePr>
        <p:xfrm>
          <a:off x="3236610" y="2520093"/>
          <a:ext cx="4591785" cy="9874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3822">
                  <a:extLst>
                    <a:ext uri="{9D8B030D-6E8A-4147-A177-3AD203B41FA5}">
                      <a16:colId xmlns:a16="http://schemas.microsoft.com/office/drawing/2014/main" val="454135040"/>
                    </a:ext>
                  </a:extLst>
                </a:gridCol>
                <a:gridCol w="652173">
                  <a:extLst>
                    <a:ext uri="{9D8B030D-6E8A-4147-A177-3AD203B41FA5}">
                      <a16:colId xmlns:a16="http://schemas.microsoft.com/office/drawing/2014/main" val="3833169509"/>
                    </a:ext>
                  </a:extLst>
                </a:gridCol>
                <a:gridCol w="815216">
                  <a:extLst>
                    <a:ext uri="{9D8B030D-6E8A-4147-A177-3AD203B41FA5}">
                      <a16:colId xmlns:a16="http://schemas.microsoft.com/office/drawing/2014/main" val="1603846196"/>
                    </a:ext>
                  </a:extLst>
                </a:gridCol>
                <a:gridCol w="733694">
                  <a:extLst>
                    <a:ext uri="{9D8B030D-6E8A-4147-A177-3AD203B41FA5}">
                      <a16:colId xmlns:a16="http://schemas.microsoft.com/office/drawing/2014/main" val="1167565403"/>
                    </a:ext>
                  </a:extLst>
                </a:gridCol>
                <a:gridCol w="570651">
                  <a:extLst>
                    <a:ext uri="{9D8B030D-6E8A-4147-A177-3AD203B41FA5}">
                      <a16:colId xmlns:a16="http://schemas.microsoft.com/office/drawing/2014/main" val="2108712390"/>
                    </a:ext>
                  </a:extLst>
                </a:gridCol>
                <a:gridCol w="530261">
                  <a:extLst>
                    <a:ext uri="{9D8B030D-6E8A-4147-A177-3AD203B41FA5}">
                      <a16:colId xmlns:a16="http://schemas.microsoft.com/office/drawing/2014/main" val="2041176277"/>
                    </a:ext>
                  </a:extLst>
                </a:gridCol>
                <a:gridCol w="655968">
                  <a:extLst>
                    <a:ext uri="{9D8B030D-6E8A-4147-A177-3AD203B41FA5}">
                      <a16:colId xmlns:a16="http://schemas.microsoft.com/office/drawing/2014/main" val="989616434"/>
                    </a:ext>
                  </a:extLst>
                </a:gridCol>
              </a:tblGrid>
              <a:tr h="322310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cpm</a:t>
                      </a:r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ocp</a:t>
                      </a:r>
                      <a:r>
                        <a:rPr lang="en-US" altLang="zh-Hans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</a:t>
                      </a:r>
                      <a:r>
                        <a:rPr lang="en-US" altLang="zh-Han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竞价广告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16123"/>
                  </a:ext>
                </a:extLst>
              </a:tr>
              <a:tr h="290079">
                <a:tc gridSpan="2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关键词检索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信息流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视频类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2618"/>
                  </a:ext>
                </a:extLst>
              </a:tr>
              <a:tr h="375097">
                <a:tc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凤巢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神马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手机百度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广点通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1595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头条</a:t>
                      </a:r>
                      <a:endParaRPr lang="zh-CN" alt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抖音</a:t>
                      </a:r>
                      <a:endParaRPr lang="en-US" altLang="zh-Han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快手</a:t>
                      </a:r>
                      <a:endParaRPr lang="en-US" altLang="zh-Han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88994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E56AA40-FB63-FE40-810B-B2D256D1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56130"/>
              </p:ext>
            </p:extLst>
          </p:nvPr>
        </p:nvGraphicFramePr>
        <p:xfrm>
          <a:off x="7985264" y="2519586"/>
          <a:ext cx="2045528" cy="9879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6842">
                  <a:extLst>
                    <a:ext uri="{9D8B030D-6E8A-4147-A177-3AD203B41FA5}">
                      <a16:colId xmlns:a16="http://schemas.microsoft.com/office/drawing/2014/main" val="154740081"/>
                    </a:ext>
                  </a:extLst>
                </a:gridCol>
                <a:gridCol w="988686">
                  <a:extLst>
                    <a:ext uri="{9D8B030D-6E8A-4147-A177-3AD203B41FA5}">
                      <a16:colId xmlns:a16="http://schemas.microsoft.com/office/drawing/2014/main" val="2462920358"/>
                    </a:ext>
                  </a:extLst>
                </a:gridCol>
              </a:tblGrid>
              <a:tr h="357498">
                <a:tc gridSpan="2">
                  <a:txBody>
                    <a:bodyPr/>
                    <a:lstStyle/>
                    <a:p>
                      <a:pPr algn="ctr"/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流量合作（</a:t>
                      </a:r>
                      <a:r>
                        <a:rPr lang="en-US" altLang="zh-Hans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cpa</a:t>
                      </a:r>
                      <a:r>
                        <a:rPr lang="en-US" altLang="zh-Han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分成）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59185"/>
                  </a:ext>
                </a:extLst>
              </a:tr>
              <a:tr h="630496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商城流量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APP</a:t>
                      </a:r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流量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74756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8708DB64-2454-334E-B8CB-0B498CAB5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00362"/>
              </p:ext>
            </p:extLst>
          </p:nvPr>
        </p:nvGraphicFramePr>
        <p:xfrm>
          <a:off x="1913238" y="2519585"/>
          <a:ext cx="1166503" cy="9879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2686">
                  <a:extLst>
                    <a:ext uri="{9D8B030D-6E8A-4147-A177-3AD203B41FA5}">
                      <a16:colId xmlns:a16="http://schemas.microsoft.com/office/drawing/2014/main" val="154740081"/>
                    </a:ext>
                  </a:extLst>
                </a:gridCol>
                <a:gridCol w="563817">
                  <a:extLst>
                    <a:ext uri="{9D8B030D-6E8A-4147-A177-3AD203B41FA5}">
                      <a16:colId xmlns:a16="http://schemas.microsoft.com/office/drawing/2014/main" val="2462920358"/>
                    </a:ext>
                  </a:extLst>
                </a:gridCol>
              </a:tblGrid>
              <a:tr h="333168">
                <a:tc gridSpan="2">
                  <a:txBody>
                    <a:bodyPr/>
                    <a:lstStyle/>
                    <a:p>
                      <a:pPr algn="ctr"/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直接触达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59185"/>
                  </a:ext>
                </a:extLst>
              </a:tr>
              <a:tr h="654825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短信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电呼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7475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3981E39-C590-C34C-B918-7A5C53E61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47520"/>
              </p:ext>
            </p:extLst>
          </p:nvPr>
        </p:nvGraphicFramePr>
        <p:xfrm>
          <a:off x="10187661" y="2519586"/>
          <a:ext cx="1139274" cy="1001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9274">
                  <a:extLst>
                    <a:ext uri="{9D8B030D-6E8A-4147-A177-3AD203B41FA5}">
                      <a16:colId xmlns:a16="http://schemas.microsoft.com/office/drawing/2014/main" val="154740081"/>
                    </a:ext>
                  </a:extLst>
                </a:gridCol>
              </a:tblGrid>
              <a:tr h="1001056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1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线下渠道</a:t>
                      </a:r>
                      <a:endParaRPr lang="zh-CN" altLang="en-US" sz="16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59185"/>
                  </a:ext>
                </a:extLst>
              </a:tr>
            </a:tbl>
          </a:graphicData>
        </a:graphic>
      </p:graphicFrame>
      <p:sp>
        <p:nvSpPr>
          <p:cNvPr id="44" name="燕尾形箭头 43">
            <a:extLst>
              <a:ext uri="{FF2B5EF4-FFF2-40B4-BE49-F238E27FC236}">
                <a16:creationId xmlns:a16="http://schemas.microsoft.com/office/drawing/2014/main" id="{3A5F5D95-8154-1F4C-A843-11CFD187F43F}"/>
              </a:ext>
            </a:extLst>
          </p:cNvPr>
          <p:cNvSpPr/>
          <p:nvPr/>
        </p:nvSpPr>
        <p:spPr>
          <a:xfrm>
            <a:off x="1423809" y="4274464"/>
            <a:ext cx="10585176" cy="48463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02B1DF5-EB47-9249-8439-1D1CC8374553}"/>
              </a:ext>
            </a:extLst>
          </p:cNvPr>
          <p:cNvSpPr txBox="1"/>
          <p:nvPr/>
        </p:nvSpPr>
        <p:spPr>
          <a:xfrm>
            <a:off x="984825" y="472978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客群规模有限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638F959-2866-684A-B1EF-833D5E4BAEC2}"/>
              </a:ext>
            </a:extLst>
          </p:cNvPr>
          <p:cNvSpPr txBox="1"/>
          <p:nvPr/>
        </p:nvSpPr>
        <p:spPr>
          <a:xfrm>
            <a:off x="10757298" y="472978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客群规模无限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FCDE78D-2EBE-DE4B-8C85-625B705F3650}"/>
              </a:ext>
            </a:extLst>
          </p:cNvPr>
          <p:cNvSpPr txBox="1"/>
          <p:nvPr/>
        </p:nvSpPr>
        <p:spPr>
          <a:xfrm>
            <a:off x="984825" y="562330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接入成本：低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燕尾形箭头 55">
            <a:extLst>
              <a:ext uri="{FF2B5EF4-FFF2-40B4-BE49-F238E27FC236}">
                <a16:creationId xmlns:a16="http://schemas.microsoft.com/office/drawing/2014/main" id="{D2E27D88-360D-D142-A310-FFE6B05EDC1C}"/>
              </a:ext>
            </a:extLst>
          </p:cNvPr>
          <p:cNvSpPr/>
          <p:nvPr/>
        </p:nvSpPr>
        <p:spPr>
          <a:xfrm>
            <a:off x="1423809" y="5178472"/>
            <a:ext cx="10585176" cy="48463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302DE6E-1F83-A549-BC74-3E6E4459904F}"/>
              </a:ext>
            </a:extLst>
          </p:cNvPr>
          <p:cNvSpPr txBox="1"/>
          <p:nvPr/>
        </p:nvSpPr>
        <p:spPr>
          <a:xfrm>
            <a:off x="10765246" y="55854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接入成本：高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燕尾形箭头 57">
            <a:extLst>
              <a:ext uri="{FF2B5EF4-FFF2-40B4-BE49-F238E27FC236}">
                <a16:creationId xmlns:a16="http://schemas.microsoft.com/office/drawing/2014/main" id="{F209C686-B272-C84D-8640-AF0EF5B971D8}"/>
              </a:ext>
            </a:extLst>
          </p:cNvPr>
          <p:cNvSpPr/>
          <p:nvPr/>
        </p:nvSpPr>
        <p:spPr>
          <a:xfrm rot="10800000">
            <a:off x="1423809" y="6040303"/>
            <a:ext cx="10585176" cy="48463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C715C3-AB0B-DD49-8497-033C723B1EF3}"/>
              </a:ext>
            </a:extLst>
          </p:cNvPr>
          <p:cNvSpPr txBox="1"/>
          <p:nvPr/>
        </p:nvSpPr>
        <p:spPr>
          <a:xfrm>
            <a:off x="1042514" y="65594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可操作性：高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65D6939-7EB8-3E49-B315-5A5525A96712}"/>
              </a:ext>
            </a:extLst>
          </p:cNvPr>
          <p:cNvSpPr txBox="1"/>
          <p:nvPr/>
        </p:nvSpPr>
        <p:spPr>
          <a:xfrm>
            <a:off x="10750872" y="65594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可操作性：低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C49AB-5822-7346-B54B-35180616B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800" y="328706"/>
            <a:ext cx="9753600" cy="804625"/>
          </a:xfrm>
        </p:spPr>
        <p:txBody>
          <a:bodyPr/>
          <a:lstStyle/>
          <a:p>
            <a:r>
              <a:rPr lang="zh-Hans" altLang="en-US" b="1" dirty="0"/>
              <a:t>渠道</a:t>
            </a:r>
            <a:r>
              <a:rPr lang="en-US" altLang="zh-Hans" dirty="0"/>
              <a:t>-</a:t>
            </a:r>
            <a:r>
              <a:rPr lang="zh-Hans" altLang="en-US" sz="2000" dirty="0"/>
              <a:t>从感官到数据驱动的选择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C2B5D6-629A-E943-90EB-A297DC96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lang="en-US" altLang="zh-Hans" dirty="0"/>
              <a:t>1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1ACD0BD-B373-A148-90F3-8CE4DD912812}"/>
              </a:ext>
            </a:extLst>
          </p:cNvPr>
          <p:cNvSpPr/>
          <p:nvPr/>
        </p:nvSpPr>
        <p:spPr>
          <a:xfrm>
            <a:off x="1118124" y="3703035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优质白领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7F9DB3D0-DD11-F14A-B73C-E1005C9AEA8D}"/>
              </a:ext>
            </a:extLst>
          </p:cNvPr>
          <p:cNvSpPr/>
          <p:nvPr/>
        </p:nvSpPr>
        <p:spPr>
          <a:xfrm>
            <a:off x="2614508" y="3703035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车主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31EE8F6-5A90-D34C-833F-20F525ABCF4B}"/>
              </a:ext>
            </a:extLst>
          </p:cNvPr>
          <p:cNvSpPr/>
          <p:nvPr/>
        </p:nvSpPr>
        <p:spPr>
          <a:xfrm>
            <a:off x="1324647" y="1954707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感官认知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燕尾形箭头 19">
            <a:extLst>
              <a:ext uri="{FF2B5EF4-FFF2-40B4-BE49-F238E27FC236}">
                <a16:creationId xmlns:a16="http://schemas.microsoft.com/office/drawing/2014/main" id="{9920D7E4-16CB-4A4E-A81C-7C4850684BC5}"/>
              </a:ext>
            </a:extLst>
          </p:cNvPr>
          <p:cNvSpPr/>
          <p:nvPr/>
        </p:nvSpPr>
        <p:spPr>
          <a:xfrm>
            <a:off x="1285772" y="1413968"/>
            <a:ext cx="10585176" cy="48463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DBBF560-8D80-A04C-ABF1-86EB855D0E77}"/>
              </a:ext>
            </a:extLst>
          </p:cNvPr>
          <p:cNvCxnSpPr>
            <a:cxnSpLocks/>
          </p:cNvCxnSpPr>
          <p:nvPr/>
        </p:nvCxnSpPr>
        <p:spPr>
          <a:xfrm>
            <a:off x="4414168" y="2073424"/>
            <a:ext cx="0" cy="471862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40B85AD-5486-EF45-8B0C-DBAC4CF3F033}"/>
              </a:ext>
            </a:extLst>
          </p:cNvPr>
          <p:cNvCxnSpPr>
            <a:cxnSpLocks/>
          </p:cNvCxnSpPr>
          <p:nvPr/>
        </p:nvCxnSpPr>
        <p:spPr>
          <a:xfrm>
            <a:off x="8662640" y="1971352"/>
            <a:ext cx="0" cy="482069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99184DD-917B-3143-9D14-88D8027C440D}"/>
              </a:ext>
            </a:extLst>
          </p:cNvPr>
          <p:cNvSpPr/>
          <p:nvPr/>
        </p:nvSpPr>
        <p:spPr>
          <a:xfrm>
            <a:off x="1138395" y="4435157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商旅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409FB34-5323-1041-B72D-4C23A770022F}"/>
              </a:ext>
            </a:extLst>
          </p:cNvPr>
          <p:cNvSpPr/>
          <p:nvPr/>
        </p:nvSpPr>
        <p:spPr>
          <a:xfrm>
            <a:off x="2614508" y="4425752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投资理财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2F21C1A-B3E1-FF49-B460-911D7FAF9141}"/>
              </a:ext>
            </a:extLst>
          </p:cNvPr>
          <p:cNvSpPr/>
          <p:nvPr/>
        </p:nvSpPr>
        <p:spPr>
          <a:xfrm>
            <a:off x="5947500" y="2568829"/>
            <a:ext cx="1224136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画像分析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EFC7EC90-506D-1C41-BC68-504A1B4E8774}"/>
              </a:ext>
            </a:extLst>
          </p:cNvPr>
          <p:cNvSpPr/>
          <p:nvPr/>
        </p:nvSpPr>
        <p:spPr>
          <a:xfrm>
            <a:off x="5176558" y="1959764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分析认知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6D93BF66-76CA-5340-8AAC-539808BE7B5E}"/>
              </a:ext>
            </a:extLst>
          </p:cNvPr>
          <p:cNvSpPr/>
          <p:nvPr/>
        </p:nvSpPr>
        <p:spPr>
          <a:xfrm>
            <a:off x="9055530" y="1954706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模型认知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18BB36AE-710D-9A4B-9630-2093451A1A4F}"/>
              </a:ext>
            </a:extLst>
          </p:cNvPr>
          <p:cNvSpPr/>
          <p:nvPr/>
        </p:nvSpPr>
        <p:spPr>
          <a:xfrm>
            <a:off x="1966600" y="2564324"/>
            <a:ext cx="1224136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D4C1FF1-3C20-944C-BE44-365F54B150DD}"/>
              </a:ext>
            </a:extLst>
          </p:cNvPr>
          <p:cNvSpPr/>
          <p:nvPr/>
        </p:nvSpPr>
        <p:spPr>
          <a:xfrm>
            <a:off x="9635266" y="2568828"/>
            <a:ext cx="1384007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人群</a:t>
            </a:r>
            <a:r>
              <a:rPr kumimoji="1" lang="en-US" altLang="zh-Han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DNA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AE51E71-F30C-2E45-A40B-FC47AEA151AC}"/>
              </a:ext>
            </a:extLst>
          </p:cNvPr>
          <p:cNvSpPr/>
          <p:nvPr/>
        </p:nvSpPr>
        <p:spPr>
          <a:xfrm>
            <a:off x="5228594" y="3703035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人口属性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D66B1AF-5CDB-EA44-9DB5-6D23E216E6CD}"/>
              </a:ext>
            </a:extLst>
          </p:cNvPr>
          <p:cNvSpPr/>
          <p:nvPr/>
        </p:nvSpPr>
        <p:spPr>
          <a:xfrm>
            <a:off x="6724978" y="3703035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信贷属性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8AF774A-D882-7E40-B3A6-67860B39147C}"/>
              </a:ext>
            </a:extLst>
          </p:cNvPr>
          <p:cNvSpPr/>
          <p:nvPr/>
        </p:nvSpPr>
        <p:spPr>
          <a:xfrm>
            <a:off x="5248865" y="4435157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兴趣属性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9506AB14-FD25-314F-AB65-93768D272665}"/>
              </a:ext>
            </a:extLst>
          </p:cNvPr>
          <p:cNvSpPr/>
          <p:nvPr/>
        </p:nvSpPr>
        <p:spPr>
          <a:xfrm>
            <a:off x="6724978" y="4425752"/>
            <a:ext cx="1224136" cy="37457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资产属性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燕尾形箭头 51">
            <a:extLst>
              <a:ext uri="{FF2B5EF4-FFF2-40B4-BE49-F238E27FC236}">
                <a16:creationId xmlns:a16="http://schemas.microsoft.com/office/drawing/2014/main" id="{769B0B6D-74FC-2F48-8E43-3D29F86A80C9}"/>
              </a:ext>
            </a:extLst>
          </p:cNvPr>
          <p:cNvSpPr/>
          <p:nvPr/>
        </p:nvSpPr>
        <p:spPr>
          <a:xfrm>
            <a:off x="1446297" y="6792044"/>
            <a:ext cx="10585176" cy="484632"/>
          </a:xfrm>
          <a:prstGeom prst="notched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B67C231C-B737-7341-AFE6-E65EDE3B22F6}"/>
              </a:ext>
            </a:extLst>
          </p:cNvPr>
          <p:cNvSpPr/>
          <p:nvPr/>
        </p:nvSpPr>
        <p:spPr>
          <a:xfrm>
            <a:off x="1324646" y="5582711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垂类</a:t>
            </a:r>
            <a:r>
              <a:rPr kumimoji="1" lang="en-US" altLang="zh-Han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44D0FB7D-FA09-E54B-9C57-A888571DEC0A}"/>
              </a:ext>
            </a:extLst>
          </p:cNvPr>
          <p:cNvSpPr/>
          <p:nvPr/>
        </p:nvSpPr>
        <p:spPr>
          <a:xfrm>
            <a:off x="5347079" y="5576578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垂类</a:t>
            </a:r>
            <a:r>
              <a:rPr kumimoji="1" lang="en-US" altLang="zh-Han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APP+</a:t>
            </a:r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广告定向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C079A5A2-023E-534F-B106-2784B2B6720D}"/>
              </a:ext>
            </a:extLst>
          </p:cNvPr>
          <p:cNvSpPr/>
          <p:nvPr/>
        </p:nvSpPr>
        <p:spPr>
          <a:xfrm>
            <a:off x="9159005" y="5576579"/>
            <a:ext cx="2513457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众多渠道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B7D10E-18B9-424B-AFA7-D850E8959891}"/>
              </a:ext>
            </a:extLst>
          </p:cNvPr>
          <p:cNvSpPr txBox="1"/>
          <p:nvPr/>
        </p:nvSpPr>
        <p:spPr>
          <a:xfrm>
            <a:off x="1112518" y="6142696"/>
            <a:ext cx="3046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脉脉、汽车之家、携程等等垂类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01A9A1E-9A45-9042-94AF-D94D566FC3C2}"/>
              </a:ext>
            </a:extLst>
          </p:cNvPr>
          <p:cNvSpPr txBox="1"/>
          <p:nvPr/>
        </p:nvSpPr>
        <p:spPr>
          <a:xfrm>
            <a:off x="5136316" y="6082677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脉脉、汽车之家、携程等等垂类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广告平台定向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D02D723-0386-254D-B97D-B66D266C3005}"/>
              </a:ext>
            </a:extLst>
          </p:cNvPr>
          <p:cNvSpPr txBox="1"/>
          <p:nvPr/>
        </p:nvSpPr>
        <p:spPr>
          <a:xfrm>
            <a:off x="8960520" y="6082677"/>
            <a:ext cx="3210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kumimoji="1" lang="en-US" altLang="zh-Han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lookalike </a:t>
            </a:r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 以及渠道采样数据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实现人群定向和渠道相似性计算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613E5E86-DCAB-A24A-BBDB-1694215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63" y="3514962"/>
            <a:ext cx="2921787" cy="15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0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C49AB-5822-7346-B54B-35180616B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800" y="328706"/>
            <a:ext cx="9753600" cy="804625"/>
          </a:xfrm>
        </p:spPr>
        <p:txBody>
          <a:bodyPr/>
          <a:lstStyle/>
          <a:p>
            <a:r>
              <a:rPr lang="zh-Hans" altLang="en-US" sz="2000" dirty="0"/>
              <a:t>基于人群</a:t>
            </a:r>
            <a:r>
              <a:rPr lang="en-US" altLang="zh-Hans" sz="2000" dirty="0"/>
              <a:t>DNA</a:t>
            </a:r>
            <a:r>
              <a:rPr lang="zh-Hans" altLang="en-US" sz="2000" dirty="0"/>
              <a:t>的</a:t>
            </a:r>
            <a:r>
              <a:rPr lang="en-US" altLang="zh-Hans" sz="2000" dirty="0"/>
              <a:t>lookalike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C2B5D6-629A-E943-90EB-A297DC96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1</a:t>
            </a:r>
            <a:endParaRPr kumimoji="1"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15935E9-6647-714E-8D00-7CD55B371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800" y="2047099"/>
            <a:ext cx="2774073" cy="3652529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5D6E93EA-CDAE-EF4F-8039-45FB8F9E57A3}"/>
              </a:ext>
            </a:extLst>
          </p:cNvPr>
          <p:cNvSpPr/>
          <p:nvPr/>
        </p:nvSpPr>
        <p:spPr>
          <a:xfrm>
            <a:off x="1073953" y="2732008"/>
            <a:ext cx="1872208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画像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7F9A002E-98D6-1E4E-AACF-91C521115A37}"/>
              </a:ext>
            </a:extLst>
          </p:cNvPr>
          <p:cNvSpPr/>
          <p:nvPr/>
        </p:nvSpPr>
        <p:spPr>
          <a:xfrm>
            <a:off x="1073953" y="4039344"/>
            <a:ext cx="1872208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CCADCA1-9BEA-4A4D-A7F4-860B24AE0A88}"/>
              </a:ext>
            </a:extLst>
          </p:cNvPr>
          <p:cNvSpPr/>
          <p:nvPr/>
        </p:nvSpPr>
        <p:spPr>
          <a:xfrm>
            <a:off x="1073953" y="2744299"/>
            <a:ext cx="1872208" cy="9144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B4BCFD-D6BD-B04C-9440-A180A25BCF09}"/>
              </a:ext>
            </a:extLst>
          </p:cNvPr>
          <p:cNvSpPr txBox="1"/>
          <p:nvPr/>
        </p:nvSpPr>
        <p:spPr>
          <a:xfrm>
            <a:off x="1073953" y="314594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性别、年龄、职业、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行业、学历、兴趣、等等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F439D47-90BA-2340-B531-114A040FEEB0}"/>
              </a:ext>
            </a:extLst>
          </p:cNvPr>
          <p:cNvSpPr/>
          <p:nvPr/>
        </p:nvSpPr>
        <p:spPr>
          <a:xfrm>
            <a:off x="1071699" y="4039344"/>
            <a:ext cx="1874462" cy="9144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C08673-1C5B-3B42-8845-6330F1EC188B}"/>
              </a:ext>
            </a:extLst>
          </p:cNvPr>
          <p:cNvSpPr txBox="1"/>
          <p:nvPr/>
        </p:nvSpPr>
        <p:spPr>
          <a:xfrm>
            <a:off x="1099777" y="45033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各个</a:t>
            </a:r>
            <a:r>
              <a:rPr kumimoji="1" lang="en-US" altLang="zh-Han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浏览使用行为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6C3F240-2148-2042-8D5F-B4F413E04EFF}"/>
              </a:ext>
            </a:extLst>
          </p:cNvPr>
          <p:cNvSpPr/>
          <p:nvPr/>
        </p:nvSpPr>
        <p:spPr>
          <a:xfrm>
            <a:off x="3838104" y="2073424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E49CABE-9C8B-1745-AD97-DE5F3F4247ED}"/>
              </a:ext>
            </a:extLst>
          </p:cNvPr>
          <p:cNvSpPr/>
          <p:nvPr/>
        </p:nvSpPr>
        <p:spPr>
          <a:xfrm>
            <a:off x="3838104" y="2577480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0F3378D-CA18-A24B-86FB-80A21C33566C}"/>
              </a:ext>
            </a:extLst>
          </p:cNvPr>
          <p:cNvSpPr/>
          <p:nvPr/>
        </p:nvSpPr>
        <p:spPr>
          <a:xfrm>
            <a:off x="3838104" y="3081536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594E7A7-F084-254E-A242-23EED5ACC866}"/>
              </a:ext>
            </a:extLst>
          </p:cNvPr>
          <p:cNvSpPr/>
          <p:nvPr/>
        </p:nvSpPr>
        <p:spPr>
          <a:xfrm>
            <a:off x="3838104" y="5601816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9B21465-7A93-0F41-8D66-550C8665F598}"/>
              </a:ext>
            </a:extLst>
          </p:cNvPr>
          <p:cNvSpPr/>
          <p:nvPr/>
        </p:nvSpPr>
        <p:spPr>
          <a:xfrm>
            <a:off x="3838104" y="3585592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A3BCCD1-4014-4746-A111-BB09AC24608D}"/>
              </a:ext>
            </a:extLst>
          </p:cNvPr>
          <p:cNvSpPr/>
          <p:nvPr/>
        </p:nvSpPr>
        <p:spPr>
          <a:xfrm>
            <a:off x="3838104" y="4089648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D33105E-37FC-B140-A59C-B66900AF696A}"/>
              </a:ext>
            </a:extLst>
          </p:cNvPr>
          <p:cNvSpPr/>
          <p:nvPr/>
        </p:nvSpPr>
        <p:spPr>
          <a:xfrm>
            <a:off x="3838104" y="5097760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280ED71-5C0E-E447-B045-8195EDB56AFA}"/>
              </a:ext>
            </a:extLst>
          </p:cNvPr>
          <p:cNvSpPr/>
          <p:nvPr/>
        </p:nvSpPr>
        <p:spPr>
          <a:xfrm>
            <a:off x="3838104" y="4593704"/>
            <a:ext cx="432048" cy="4320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866713-F2A7-CE4C-ADE2-6922FB11A206}"/>
              </a:ext>
            </a:extLst>
          </p:cNvPr>
          <p:cNvSpPr txBox="1"/>
          <p:nvPr/>
        </p:nvSpPr>
        <p:spPr>
          <a:xfrm>
            <a:off x="3694088" y="164137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万维特征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4AB6CFD-30BA-8C41-99BD-8C5DD1649C84}"/>
              </a:ext>
            </a:extLst>
          </p:cNvPr>
          <p:cNvSpPr/>
          <p:nvPr/>
        </p:nvSpPr>
        <p:spPr>
          <a:xfrm>
            <a:off x="5534358" y="3009528"/>
            <a:ext cx="432048" cy="4320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7566295-6CE3-BE4C-AA36-9DD5D6C9DBA3}"/>
              </a:ext>
            </a:extLst>
          </p:cNvPr>
          <p:cNvSpPr/>
          <p:nvPr/>
        </p:nvSpPr>
        <p:spPr>
          <a:xfrm>
            <a:off x="5534358" y="3513584"/>
            <a:ext cx="432048" cy="4320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7B622BD-CE8C-CC44-9529-7D34C50B2A31}"/>
              </a:ext>
            </a:extLst>
          </p:cNvPr>
          <p:cNvSpPr/>
          <p:nvPr/>
        </p:nvSpPr>
        <p:spPr>
          <a:xfrm>
            <a:off x="5534358" y="4017640"/>
            <a:ext cx="432048" cy="4320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21F1665-9B43-9347-878D-D81AF7903F21}"/>
              </a:ext>
            </a:extLst>
          </p:cNvPr>
          <p:cNvSpPr/>
          <p:nvPr/>
        </p:nvSpPr>
        <p:spPr>
          <a:xfrm>
            <a:off x="5534358" y="4521696"/>
            <a:ext cx="432048" cy="43204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A27C254-0C63-0040-91BA-FD620FAED0A7}"/>
              </a:ext>
            </a:extLst>
          </p:cNvPr>
          <p:cNvSpPr txBox="1"/>
          <p:nvPr/>
        </p:nvSpPr>
        <p:spPr>
          <a:xfrm>
            <a:off x="5350272" y="26057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百维空间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80914E3E-8DBB-3342-B509-3836B29FE657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270152" y="2289448"/>
            <a:ext cx="1327478" cy="78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0CA1741-611B-8145-ACD0-D8144807E4C6}"/>
              </a:ext>
            </a:extLst>
          </p:cNvPr>
          <p:cNvCxnSpPr>
            <a:stCxn id="10" idx="6"/>
            <a:endCxn id="53" idx="2"/>
          </p:cNvCxnSpPr>
          <p:nvPr/>
        </p:nvCxnSpPr>
        <p:spPr>
          <a:xfrm>
            <a:off x="4270152" y="2289448"/>
            <a:ext cx="1264206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0F41C21C-458F-9347-9FBD-D569F24C38C6}"/>
              </a:ext>
            </a:extLst>
          </p:cNvPr>
          <p:cNvCxnSpPr>
            <a:stCxn id="10" idx="6"/>
            <a:endCxn id="54" idx="2"/>
          </p:cNvCxnSpPr>
          <p:nvPr/>
        </p:nvCxnSpPr>
        <p:spPr>
          <a:xfrm>
            <a:off x="4270152" y="2289448"/>
            <a:ext cx="1264206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BCB063B6-9F27-2046-B812-A807A319DB1E}"/>
              </a:ext>
            </a:extLst>
          </p:cNvPr>
          <p:cNvCxnSpPr>
            <a:stCxn id="10" idx="6"/>
            <a:endCxn id="55" idx="2"/>
          </p:cNvCxnSpPr>
          <p:nvPr/>
        </p:nvCxnSpPr>
        <p:spPr>
          <a:xfrm>
            <a:off x="4270152" y="2289448"/>
            <a:ext cx="1264206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E828CE7A-75B6-5A4A-8EA2-1A55EC0C8908}"/>
              </a:ext>
            </a:extLst>
          </p:cNvPr>
          <p:cNvCxnSpPr>
            <a:stCxn id="44" idx="6"/>
            <a:endCxn id="52" idx="1"/>
          </p:cNvCxnSpPr>
          <p:nvPr/>
        </p:nvCxnSpPr>
        <p:spPr>
          <a:xfrm>
            <a:off x="4270152" y="2793504"/>
            <a:ext cx="1327478" cy="279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1C16BC8A-4C78-6C4D-9A1C-122A4586CBBA}"/>
              </a:ext>
            </a:extLst>
          </p:cNvPr>
          <p:cNvCxnSpPr>
            <a:stCxn id="45" idx="6"/>
            <a:endCxn id="52" idx="1"/>
          </p:cNvCxnSpPr>
          <p:nvPr/>
        </p:nvCxnSpPr>
        <p:spPr>
          <a:xfrm flipV="1">
            <a:off x="4270152" y="3072800"/>
            <a:ext cx="1327478" cy="22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37282E57-DE3A-9546-A52A-435704E447B5}"/>
              </a:ext>
            </a:extLst>
          </p:cNvPr>
          <p:cNvCxnSpPr>
            <a:stCxn id="48" idx="6"/>
            <a:endCxn id="52" idx="1"/>
          </p:cNvCxnSpPr>
          <p:nvPr/>
        </p:nvCxnSpPr>
        <p:spPr>
          <a:xfrm flipV="1">
            <a:off x="4270152" y="3072800"/>
            <a:ext cx="1327478" cy="72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B93A32C1-C336-C64A-BA68-6A460E948413}"/>
              </a:ext>
            </a:extLst>
          </p:cNvPr>
          <p:cNvCxnSpPr>
            <a:stCxn id="49" idx="6"/>
          </p:cNvCxnSpPr>
          <p:nvPr/>
        </p:nvCxnSpPr>
        <p:spPr>
          <a:xfrm flipV="1">
            <a:off x="4270152" y="3113172"/>
            <a:ext cx="1264206" cy="119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101FF799-0F9B-884D-913E-BBB7F89EC86F}"/>
              </a:ext>
            </a:extLst>
          </p:cNvPr>
          <p:cNvCxnSpPr>
            <a:stCxn id="51" idx="6"/>
            <a:endCxn id="52" idx="2"/>
          </p:cNvCxnSpPr>
          <p:nvPr/>
        </p:nvCxnSpPr>
        <p:spPr>
          <a:xfrm flipV="1">
            <a:off x="4270152" y="3225552"/>
            <a:ext cx="1264206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A2A808FC-A79E-D249-8A24-D64BC1321733}"/>
              </a:ext>
            </a:extLst>
          </p:cNvPr>
          <p:cNvCxnSpPr>
            <a:stCxn id="50" idx="6"/>
            <a:endCxn id="52" idx="2"/>
          </p:cNvCxnSpPr>
          <p:nvPr/>
        </p:nvCxnSpPr>
        <p:spPr>
          <a:xfrm flipV="1">
            <a:off x="4270152" y="3225552"/>
            <a:ext cx="1264206" cy="20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835C8E03-3C36-CB40-B0A3-320430075AE2}"/>
              </a:ext>
            </a:extLst>
          </p:cNvPr>
          <p:cNvCxnSpPr>
            <a:stCxn id="47" idx="6"/>
            <a:endCxn id="52" idx="2"/>
          </p:cNvCxnSpPr>
          <p:nvPr/>
        </p:nvCxnSpPr>
        <p:spPr>
          <a:xfrm flipV="1">
            <a:off x="4270152" y="3225552"/>
            <a:ext cx="1264206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7FEB28DB-C14C-A84F-A7B7-4332C68F72F0}"/>
              </a:ext>
            </a:extLst>
          </p:cNvPr>
          <p:cNvCxnSpPr>
            <a:stCxn id="44" idx="6"/>
            <a:endCxn id="53" idx="2"/>
          </p:cNvCxnSpPr>
          <p:nvPr/>
        </p:nvCxnSpPr>
        <p:spPr>
          <a:xfrm>
            <a:off x="4270152" y="2793504"/>
            <a:ext cx="1264206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4F113291-FBB5-5846-B5AA-A7E1FA7CB27A}"/>
              </a:ext>
            </a:extLst>
          </p:cNvPr>
          <p:cNvCxnSpPr>
            <a:stCxn id="44" idx="6"/>
            <a:endCxn id="54" idx="2"/>
          </p:cNvCxnSpPr>
          <p:nvPr/>
        </p:nvCxnSpPr>
        <p:spPr>
          <a:xfrm>
            <a:off x="4270152" y="2793504"/>
            <a:ext cx="1264206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B223E841-0014-B649-9C28-625121EC5595}"/>
              </a:ext>
            </a:extLst>
          </p:cNvPr>
          <p:cNvCxnSpPr/>
          <p:nvPr/>
        </p:nvCxnSpPr>
        <p:spPr>
          <a:xfrm>
            <a:off x="4275381" y="2791510"/>
            <a:ext cx="1255213" cy="194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3BF128BF-7FD8-F342-BB32-2C6F8FC00CAC}"/>
              </a:ext>
            </a:extLst>
          </p:cNvPr>
          <p:cNvCxnSpPr>
            <a:stCxn id="45" idx="6"/>
          </p:cNvCxnSpPr>
          <p:nvPr/>
        </p:nvCxnSpPr>
        <p:spPr>
          <a:xfrm>
            <a:off x="4270152" y="3297560"/>
            <a:ext cx="1260442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DCB488D-D51E-B447-8CF4-4E28B688B056}"/>
              </a:ext>
            </a:extLst>
          </p:cNvPr>
          <p:cNvCxnSpPr>
            <a:stCxn id="48" idx="6"/>
          </p:cNvCxnSpPr>
          <p:nvPr/>
        </p:nvCxnSpPr>
        <p:spPr>
          <a:xfrm>
            <a:off x="4270152" y="3801616"/>
            <a:ext cx="1200934" cy="9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B0E52E5-C282-9E4F-B583-A950AC9608D6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4299906" y="4303678"/>
            <a:ext cx="1234452" cy="43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6F5B6DF2-CB1D-464B-A908-3CAFCF06B17C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4270152" y="4233664"/>
            <a:ext cx="126420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880CF069-0F3C-9848-AD01-822D99265875}"/>
              </a:ext>
            </a:extLst>
          </p:cNvPr>
          <p:cNvCxnSpPr>
            <a:endCxn id="54" idx="2"/>
          </p:cNvCxnSpPr>
          <p:nvPr/>
        </p:nvCxnSpPr>
        <p:spPr>
          <a:xfrm flipV="1">
            <a:off x="4299906" y="4233664"/>
            <a:ext cx="1234452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87112C87-E0A7-684A-A29C-CA3FA60BF5CC}"/>
              </a:ext>
            </a:extLst>
          </p:cNvPr>
          <p:cNvCxnSpPr>
            <a:endCxn id="54" idx="2"/>
          </p:cNvCxnSpPr>
          <p:nvPr/>
        </p:nvCxnSpPr>
        <p:spPr>
          <a:xfrm flipV="1">
            <a:off x="4299906" y="4233664"/>
            <a:ext cx="1234452" cy="158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B5AF4441-6EB4-2842-9188-6BB038754956}"/>
              </a:ext>
            </a:extLst>
          </p:cNvPr>
          <p:cNvCxnSpPr/>
          <p:nvPr/>
        </p:nvCxnSpPr>
        <p:spPr>
          <a:xfrm flipV="1">
            <a:off x="4299906" y="4701716"/>
            <a:ext cx="1171180" cy="111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燕尾形箭头 120">
            <a:extLst>
              <a:ext uri="{FF2B5EF4-FFF2-40B4-BE49-F238E27FC236}">
                <a16:creationId xmlns:a16="http://schemas.microsoft.com/office/drawing/2014/main" id="{70C001FB-0E65-CC48-B726-CA3BD3766743}"/>
              </a:ext>
            </a:extLst>
          </p:cNvPr>
          <p:cNvSpPr/>
          <p:nvPr/>
        </p:nvSpPr>
        <p:spPr>
          <a:xfrm>
            <a:off x="3181296" y="3548591"/>
            <a:ext cx="440784" cy="432048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E9B40B4-5C17-DE4D-A867-1E47BF0D605F}"/>
              </a:ext>
            </a:extLst>
          </p:cNvPr>
          <p:cNvSpPr txBox="1"/>
          <p:nvPr/>
        </p:nvSpPr>
        <p:spPr>
          <a:xfrm>
            <a:off x="4528106" y="2072126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400" dirty="0"/>
              <a:t>embedding</a:t>
            </a:r>
            <a:endParaRPr kumimoji="1" lang="zh-CN" altLang="en-US" sz="1400" dirty="0"/>
          </a:p>
        </p:txBody>
      </p:sp>
      <p:pic>
        <p:nvPicPr>
          <p:cNvPr id="123" name="图片 122">
            <a:extLst>
              <a:ext uri="{FF2B5EF4-FFF2-40B4-BE49-F238E27FC236}">
                <a16:creationId xmlns:a16="http://schemas.microsoft.com/office/drawing/2014/main" id="{D6F2C520-EFF1-9748-A558-868D2FC9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55" y="3076351"/>
            <a:ext cx="3285674" cy="1733377"/>
          </a:xfrm>
          <a:prstGeom prst="rect">
            <a:avLst/>
          </a:prstGeom>
        </p:spPr>
      </p:pic>
      <p:sp>
        <p:nvSpPr>
          <p:cNvPr id="124" name="文本框 123">
            <a:extLst>
              <a:ext uri="{FF2B5EF4-FFF2-40B4-BE49-F238E27FC236}">
                <a16:creationId xmlns:a16="http://schemas.microsoft.com/office/drawing/2014/main" id="{1C85386F-2B5E-C74D-AA62-B18C21A71639}"/>
              </a:ext>
            </a:extLst>
          </p:cNvPr>
          <p:cNvSpPr txBox="1"/>
          <p:nvPr/>
        </p:nvSpPr>
        <p:spPr>
          <a:xfrm>
            <a:off x="7618738" y="259350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三维示例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C15D41D-526B-7F4D-ABC0-AEDFA5125E4F}"/>
              </a:ext>
            </a:extLst>
          </p:cNvPr>
          <p:cNvSpPr txBox="1"/>
          <p:nvPr/>
        </p:nvSpPr>
        <p:spPr>
          <a:xfrm>
            <a:off x="10750872" y="164137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聚类的噪音处理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548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EA125-102D-0242-8754-03E90635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b="1" dirty="0"/>
              <a:t>效率</a:t>
            </a:r>
            <a:r>
              <a:rPr lang="en-US" altLang="zh-Hans" dirty="0"/>
              <a:t>-</a:t>
            </a:r>
            <a:r>
              <a:rPr lang="zh-Hans" altLang="en-US" sz="2000" dirty="0"/>
              <a:t>流量价值的深度量化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A231B-8E84-7C41-BE37-34252310D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B9C8DF3-B51C-7C4B-B635-49C4DCFAB8BE}"/>
              </a:ext>
            </a:extLst>
          </p:cNvPr>
          <p:cNvSpPr/>
          <p:nvPr/>
        </p:nvSpPr>
        <p:spPr>
          <a:xfrm>
            <a:off x="835510" y="1384068"/>
            <a:ext cx="1656184" cy="37457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智能引擎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F2DFD12-4073-004F-A06A-293601534D5A}"/>
              </a:ext>
            </a:extLst>
          </p:cNvPr>
          <p:cNvSpPr/>
          <p:nvPr/>
        </p:nvSpPr>
        <p:spPr>
          <a:xfrm>
            <a:off x="922308" y="2157796"/>
            <a:ext cx="1656184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F28322A-5186-3B4C-A652-E39752D8A0A8}"/>
              </a:ext>
            </a:extLst>
          </p:cNvPr>
          <p:cNvSpPr/>
          <p:nvPr/>
        </p:nvSpPr>
        <p:spPr>
          <a:xfrm>
            <a:off x="2902000" y="2157795"/>
            <a:ext cx="1656184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预授信模型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40654E5-F2F6-8942-B516-BB70687961D2}"/>
              </a:ext>
            </a:extLst>
          </p:cNvPr>
          <p:cNvSpPr/>
          <p:nvPr/>
        </p:nvSpPr>
        <p:spPr>
          <a:xfrm>
            <a:off x="944884" y="2706789"/>
            <a:ext cx="1656184" cy="3745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额度预估模型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5BA079C-E255-804D-9FC6-9F352FBE5342}"/>
              </a:ext>
            </a:extLst>
          </p:cNvPr>
          <p:cNvSpPr/>
          <p:nvPr/>
        </p:nvSpPr>
        <p:spPr>
          <a:xfrm>
            <a:off x="2902000" y="2719654"/>
            <a:ext cx="1656184" cy="3745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价格预估模型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01FD2AC-4CC2-7542-8B9E-0C21C27E420B}"/>
              </a:ext>
            </a:extLst>
          </p:cNvPr>
          <p:cNvSpPr/>
          <p:nvPr/>
        </p:nvSpPr>
        <p:spPr>
          <a:xfrm>
            <a:off x="944884" y="3255782"/>
            <a:ext cx="1656184" cy="3745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用信预估模型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9636980-C88B-4040-93B7-0E51CCCD88DD}"/>
              </a:ext>
            </a:extLst>
          </p:cNvPr>
          <p:cNvSpPr/>
          <p:nvPr/>
        </p:nvSpPr>
        <p:spPr>
          <a:xfrm>
            <a:off x="2902000" y="3262136"/>
            <a:ext cx="1656184" cy="37457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利润预估模型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479317-7B91-6C41-A801-C12EE9EA74B7}"/>
              </a:ext>
            </a:extLst>
          </p:cNvPr>
          <p:cNvSpPr txBox="1"/>
          <p:nvPr/>
        </p:nvSpPr>
        <p:spPr>
          <a:xfrm>
            <a:off x="7470515" y="571523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模型叠加太多，单客效率提升的同时，</a:t>
            </a:r>
            <a:endParaRPr kumimoji="1" lang="en-US" altLang="zh-Han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会带来全局效率的降低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2EC9BD-CC85-CD45-85C8-46C37E1E6870}"/>
              </a:ext>
            </a:extLst>
          </p:cNvPr>
          <p:cNvSpPr txBox="1"/>
          <p:nvPr/>
        </p:nvSpPr>
        <p:spPr>
          <a:xfrm>
            <a:off x="7470515" y="530153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多模型比单模型模型可以获取更多的信息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C2BFE36-618A-1B4B-9C99-38329AE190F2}"/>
              </a:ext>
            </a:extLst>
          </p:cNvPr>
          <p:cNvSpPr/>
          <p:nvPr/>
        </p:nvSpPr>
        <p:spPr>
          <a:xfrm>
            <a:off x="697742" y="1952952"/>
            <a:ext cx="4220481" cy="1837753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箭头 17">
            <a:extLst>
              <a:ext uri="{FF2B5EF4-FFF2-40B4-BE49-F238E27FC236}">
                <a16:creationId xmlns:a16="http://schemas.microsoft.com/office/drawing/2014/main" id="{42236599-2C12-FB42-BF44-3B902C23F490}"/>
              </a:ext>
            </a:extLst>
          </p:cNvPr>
          <p:cNvSpPr/>
          <p:nvPr/>
        </p:nvSpPr>
        <p:spPr>
          <a:xfrm rot="5400000">
            <a:off x="2516529" y="4017426"/>
            <a:ext cx="589079" cy="465154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A0966E-4D85-BA40-982B-736101FD771B}"/>
              </a:ext>
            </a:extLst>
          </p:cNvPr>
          <p:cNvSpPr txBox="1"/>
          <p:nvPr/>
        </p:nvSpPr>
        <p:spPr>
          <a:xfrm>
            <a:off x="697742" y="4610326"/>
            <a:ext cx="459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预估授信成本</a:t>
            </a:r>
            <a:r>
              <a:rPr kumimoji="1" lang="en-US" altLang="zh-Han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=1/</a:t>
            </a:r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（预估申请相应率*预估授信通过率）*触达成本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38B5E6C7-9F3B-1D4B-A5B7-51BA5A7057F6}"/>
              </a:ext>
            </a:extLst>
          </p:cNvPr>
          <p:cNvSpPr/>
          <p:nvPr/>
        </p:nvSpPr>
        <p:spPr>
          <a:xfrm>
            <a:off x="1835724" y="4934151"/>
            <a:ext cx="1311940" cy="192789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6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id="{7E3E638F-644E-0042-9B5D-8FEDF4ED1698}"/>
              </a:ext>
            </a:extLst>
          </p:cNvPr>
          <p:cNvSpPr/>
          <p:nvPr/>
        </p:nvSpPr>
        <p:spPr>
          <a:xfrm rot="10800000">
            <a:off x="1229212" y="4898238"/>
            <a:ext cx="151668" cy="1999721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102FC8-8C67-FA46-91C2-BFCDA1370CBC}"/>
              </a:ext>
            </a:extLst>
          </p:cNvPr>
          <p:cNvSpPr txBox="1"/>
          <p:nvPr/>
        </p:nvSpPr>
        <p:spPr>
          <a:xfrm>
            <a:off x="1348809" y="4958635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授信成本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AE531FF-E5F1-7E4A-AD46-F9090C0CE6A5}"/>
              </a:ext>
            </a:extLst>
          </p:cNvPr>
          <p:cNvSpPr/>
          <p:nvPr/>
        </p:nvSpPr>
        <p:spPr>
          <a:xfrm>
            <a:off x="2176397" y="4887325"/>
            <a:ext cx="636693" cy="77279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4CA191-0819-8446-A353-4419E032EDC3}"/>
              </a:ext>
            </a:extLst>
          </p:cNvPr>
          <p:cNvSpPr txBox="1"/>
          <p:nvPr/>
        </p:nvSpPr>
        <p:spPr>
          <a:xfrm>
            <a:off x="3576169" y="5080429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Han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择优而取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4524E44-493F-194B-BD0B-E7F33ABF6161}"/>
              </a:ext>
            </a:extLst>
          </p:cNvPr>
          <p:cNvCxnSpPr>
            <a:cxnSpLocks/>
          </p:cNvCxnSpPr>
          <p:nvPr/>
        </p:nvCxnSpPr>
        <p:spPr>
          <a:xfrm>
            <a:off x="2902000" y="5235634"/>
            <a:ext cx="58525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燕尾形箭头 34">
            <a:extLst>
              <a:ext uri="{FF2B5EF4-FFF2-40B4-BE49-F238E27FC236}">
                <a16:creationId xmlns:a16="http://schemas.microsoft.com/office/drawing/2014/main" id="{090A9549-7574-B343-B75A-8FA5396A4C95}"/>
              </a:ext>
            </a:extLst>
          </p:cNvPr>
          <p:cNvSpPr/>
          <p:nvPr/>
        </p:nvSpPr>
        <p:spPr>
          <a:xfrm>
            <a:off x="5422280" y="2487077"/>
            <a:ext cx="1340161" cy="465154"/>
          </a:xfrm>
          <a:prstGeom prst="notched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A1B09F-E58B-3247-950E-179F9D0ECFD2}"/>
              </a:ext>
            </a:extLst>
          </p:cNvPr>
          <p:cNvSpPr/>
          <p:nvPr/>
        </p:nvSpPr>
        <p:spPr>
          <a:xfrm>
            <a:off x="3189454" y="4010049"/>
            <a:ext cx="1512746" cy="33855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主动触达方式</a:t>
            </a:r>
            <a:endParaRPr kumimoji="1"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707C29-5790-6A40-B135-D1FBA73C2DDB}"/>
              </a:ext>
            </a:extLst>
          </p:cNvPr>
          <p:cNvSpPr/>
          <p:nvPr/>
        </p:nvSpPr>
        <p:spPr>
          <a:xfrm>
            <a:off x="5249696" y="2043683"/>
            <a:ext cx="1512746" cy="33855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被动触达方式</a:t>
            </a:r>
            <a:endParaRPr kumimoji="1" lang="en-US" altLang="zh-Han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E425449-2DF5-3F49-8D34-1B9ABC4B228F}"/>
              </a:ext>
            </a:extLst>
          </p:cNvPr>
          <p:cNvSpPr/>
          <p:nvPr/>
        </p:nvSpPr>
        <p:spPr>
          <a:xfrm>
            <a:off x="7338342" y="2126221"/>
            <a:ext cx="8202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申请</a:t>
            </a:r>
            <a:r>
              <a:rPr kumimoji="1" lang="en-US" altLang="zh-Han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82309FE3-88AF-4348-B27D-9B4EF206FA97}"/>
              </a:ext>
            </a:extLst>
          </p:cNvPr>
          <p:cNvSpPr/>
          <p:nvPr/>
        </p:nvSpPr>
        <p:spPr>
          <a:xfrm>
            <a:off x="7241364" y="2506558"/>
            <a:ext cx="917220" cy="64698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授信低质过滤</a:t>
            </a:r>
            <a:endParaRPr kumimoji="1" lang="en-US" altLang="zh-Han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483C36A-22CA-B348-BED2-D2002344A846}"/>
              </a:ext>
            </a:extLst>
          </p:cNvPr>
          <p:cNvSpPr/>
          <p:nvPr/>
        </p:nvSpPr>
        <p:spPr>
          <a:xfrm>
            <a:off x="8637507" y="2145432"/>
            <a:ext cx="8202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授信</a:t>
            </a:r>
            <a:r>
              <a:rPr kumimoji="1" lang="en-US" altLang="zh-Han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A2F3E739-A2FC-0945-AFCD-11E54681B475}"/>
              </a:ext>
            </a:extLst>
          </p:cNvPr>
          <p:cNvSpPr/>
          <p:nvPr/>
        </p:nvSpPr>
        <p:spPr>
          <a:xfrm>
            <a:off x="8540529" y="2525769"/>
            <a:ext cx="917220" cy="64698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用信低质过滤</a:t>
            </a:r>
            <a:endParaRPr kumimoji="1" lang="en-US" altLang="zh-Han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EA83D7B-C21D-584B-9895-10504608AD1D}"/>
              </a:ext>
            </a:extLst>
          </p:cNvPr>
          <p:cNvSpPr/>
          <p:nvPr/>
        </p:nvSpPr>
        <p:spPr>
          <a:xfrm>
            <a:off x="9936672" y="2145432"/>
            <a:ext cx="8202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用信</a:t>
            </a:r>
            <a:r>
              <a:rPr kumimoji="1" lang="en-US" altLang="zh-Han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3CC6032-A098-E742-96D7-33945EF2B04B}"/>
              </a:ext>
            </a:extLst>
          </p:cNvPr>
          <p:cNvSpPr/>
          <p:nvPr/>
        </p:nvSpPr>
        <p:spPr>
          <a:xfrm>
            <a:off x="9839694" y="2525769"/>
            <a:ext cx="917220" cy="64698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额度低质过滤</a:t>
            </a:r>
            <a:endParaRPr kumimoji="1" lang="en-US" altLang="zh-Han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EBE8B17-7A90-3B4C-9B96-9D11B0266271}"/>
              </a:ext>
            </a:extLst>
          </p:cNvPr>
          <p:cNvSpPr/>
          <p:nvPr/>
        </p:nvSpPr>
        <p:spPr>
          <a:xfrm>
            <a:off x="11235837" y="2145431"/>
            <a:ext cx="82024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广告竞价</a:t>
            </a:r>
            <a:endParaRPr kumimoji="1" lang="en-US" altLang="zh-Han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2E0F49D4-7E80-FA4B-BD84-37C874A20B65}"/>
              </a:ext>
            </a:extLst>
          </p:cNvPr>
          <p:cNvSpPr/>
          <p:nvPr/>
        </p:nvSpPr>
        <p:spPr>
          <a:xfrm>
            <a:off x="11187348" y="2505047"/>
            <a:ext cx="1003684" cy="71508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 anchor="ctr" anchorCtr="0">
            <a:spAutoFit/>
          </a:bodyPr>
          <a:lstStyle/>
          <a:p>
            <a:pPr algn="ctr"/>
            <a:r>
              <a:rPr kumimoji="1" lang="en-US" altLang="zh-Hans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ecpm</a:t>
            </a:r>
            <a:r>
              <a:rPr kumimoji="1" lang="en-US" altLang="zh-Han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1" lang="en-US" altLang="zh-Hans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</a:t>
            </a:r>
            <a:r>
              <a:rPr kumimoji="1" lang="en-US" altLang="zh-Han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Hans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cvr</a:t>
            </a:r>
            <a:r>
              <a:rPr kumimoji="1" lang="en-US" altLang="zh-Han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zh-Hans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预期成本</a:t>
            </a:r>
            <a:endParaRPr kumimoji="1" lang="en-US" altLang="zh-Han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3D334871-B953-3C41-9F63-8A5B5F18ECEB}"/>
              </a:ext>
            </a:extLst>
          </p:cNvPr>
          <p:cNvSpPr/>
          <p:nvPr/>
        </p:nvSpPr>
        <p:spPr>
          <a:xfrm>
            <a:off x="7496991" y="4377907"/>
            <a:ext cx="3708321" cy="374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 anchor="ctr" anchorCtr="0">
            <a:spAutoFit/>
          </a:bodyPr>
          <a:lstStyle/>
          <a:p>
            <a:r>
              <a:rPr kumimoji="1" lang="zh-Han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不同场景，配置智能引擎输出不同结果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DCEA0E5D-E8B6-644B-AB23-7EBFD8721558}"/>
              </a:ext>
            </a:extLst>
          </p:cNvPr>
          <p:cNvSpPr/>
          <p:nvPr/>
        </p:nvSpPr>
        <p:spPr>
          <a:xfrm>
            <a:off x="7338341" y="5028358"/>
            <a:ext cx="4060603" cy="171708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13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EA125-102D-0242-8754-03E90635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b="1" dirty="0"/>
              <a:t>效率</a:t>
            </a:r>
            <a:r>
              <a:rPr lang="en-US" altLang="zh-Hans" dirty="0"/>
              <a:t>-</a:t>
            </a:r>
            <a:r>
              <a:rPr lang="zh-Hans" altLang="en-US" sz="2000" dirty="0"/>
              <a:t>实验平台快速找到正确的方向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A231B-8E84-7C41-BE37-34252310D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2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727339-9F54-FF40-A9D1-5437BEB4A70A}"/>
              </a:ext>
            </a:extLst>
          </p:cNvPr>
          <p:cNvSpPr txBox="1"/>
          <p:nvPr/>
        </p:nvSpPr>
        <p:spPr>
          <a:xfrm>
            <a:off x="888835" y="1569368"/>
            <a:ext cx="173733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&amp; learn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C74542E-6DDC-9D4A-AA16-A3E512CA2A58}"/>
              </a:ext>
            </a:extLst>
          </p:cNvPr>
          <p:cNvSpPr/>
          <p:nvPr/>
        </p:nvSpPr>
        <p:spPr>
          <a:xfrm>
            <a:off x="1461840" y="2365911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400" b="1" dirty="0">
                <a:solidFill>
                  <a:schemeClr val="tx1"/>
                </a:solidFill>
                <a:latin typeface="+mj-ea"/>
                <a:ea typeface="+mj-ea"/>
              </a:rPr>
              <a:t>采样</a:t>
            </a:r>
            <a:endParaRPr lang="zh-CN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B864E00-1F8E-AF48-8DCB-B43B5479D6FD}"/>
              </a:ext>
            </a:extLst>
          </p:cNvPr>
          <p:cNvSpPr/>
          <p:nvPr/>
        </p:nvSpPr>
        <p:spPr>
          <a:xfrm>
            <a:off x="4077651" y="2365910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转化数据</a:t>
            </a:r>
          </a:p>
        </p:txBody>
      </p:sp>
      <p:cxnSp>
        <p:nvCxnSpPr>
          <p:cNvPr id="19" name="直接箭头连接符 6">
            <a:extLst>
              <a:ext uri="{FF2B5EF4-FFF2-40B4-BE49-F238E27FC236}">
                <a16:creationId xmlns:a16="http://schemas.microsoft.com/office/drawing/2014/main" id="{BA7DF77C-49CB-C144-B980-AAEF8307B4C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399394" y="2580129"/>
            <a:ext cx="1678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48F3ACC-4DCC-D24C-9A89-96F59C469BA2}"/>
              </a:ext>
            </a:extLst>
          </p:cNvPr>
          <p:cNvSpPr txBox="1"/>
          <p:nvPr/>
        </p:nvSpPr>
        <p:spPr>
          <a:xfrm>
            <a:off x="2748763" y="231913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小流量投放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E4900570-38C9-BA4C-85B9-3DF4E7C63163}"/>
              </a:ext>
            </a:extLst>
          </p:cNvPr>
          <p:cNvSpPr/>
          <p:nvPr/>
        </p:nvSpPr>
        <p:spPr>
          <a:xfrm>
            <a:off x="1461840" y="3251455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最新模型</a:t>
            </a:r>
          </a:p>
        </p:txBody>
      </p:sp>
      <p:cxnSp>
        <p:nvCxnSpPr>
          <p:cNvPr id="22" name="直接箭头连接符 66">
            <a:extLst>
              <a:ext uri="{FF2B5EF4-FFF2-40B4-BE49-F238E27FC236}">
                <a16:creationId xmlns:a16="http://schemas.microsoft.com/office/drawing/2014/main" id="{753C6E00-4114-1843-A784-949A5BFF843A}"/>
              </a:ext>
            </a:extLst>
          </p:cNvPr>
          <p:cNvCxnSpPr/>
          <p:nvPr/>
        </p:nvCxnSpPr>
        <p:spPr>
          <a:xfrm flipV="1">
            <a:off x="2399394" y="3450183"/>
            <a:ext cx="1678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D3AF6E1-D58E-4741-9852-128541917F0C}"/>
              </a:ext>
            </a:extLst>
          </p:cNvPr>
          <p:cNvSpPr/>
          <p:nvPr/>
        </p:nvSpPr>
        <p:spPr>
          <a:xfrm>
            <a:off x="4077651" y="3226462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转化数据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BE71A5-D07F-5A48-8F13-B3F4202DDB09}"/>
              </a:ext>
            </a:extLst>
          </p:cNvPr>
          <p:cNvSpPr txBox="1"/>
          <p:nvPr/>
        </p:nvSpPr>
        <p:spPr>
          <a:xfrm>
            <a:off x="2758008" y="31874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小流量投放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A4CE59D-72BC-3B48-AF5E-D46D415A143E}"/>
              </a:ext>
            </a:extLst>
          </p:cNvPr>
          <p:cNvSpPr/>
          <p:nvPr/>
        </p:nvSpPr>
        <p:spPr>
          <a:xfrm>
            <a:off x="5733389" y="3226462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效果稳定提升</a:t>
            </a:r>
          </a:p>
        </p:txBody>
      </p:sp>
      <p:cxnSp>
        <p:nvCxnSpPr>
          <p:cNvPr id="26" name="直接箭头连接符 10">
            <a:extLst>
              <a:ext uri="{FF2B5EF4-FFF2-40B4-BE49-F238E27FC236}">
                <a16:creationId xmlns:a16="http://schemas.microsoft.com/office/drawing/2014/main" id="{CEFD4D0A-7A3F-2E4D-A9C5-1DDBC4C21519}"/>
              </a:ext>
            </a:extLst>
          </p:cNvPr>
          <p:cNvCxnSpPr>
            <a:stCxn id="23" idx="3"/>
          </p:cNvCxnSpPr>
          <p:nvPr/>
        </p:nvCxnSpPr>
        <p:spPr>
          <a:xfrm>
            <a:off x="5015205" y="3440681"/>
            <a:ext cx="718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9CF6DA1-3802-EF41-A22D-584E92D0BDC3}"/>
              </a:ext>
            </a:extLst>
          </p:cNvPr>
          <p:cNvSpPr/>
          <p:nvPr/>
        </p:nvSpPr>
        <p:spPr>
          <a:xfrm>
            <a:off x="1461840" y="4165267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线上模型</a:t>
            </a:r>
          </a:p>
        </p:txBody>
      </p:sp>
      <p:cxnSp>
        <p:nvCxnSpPr>
          <p:cNvPr id="28" name="直接箭头连接符 74">
            <a:extLst>
              <a:ext uri="{FF2B5EF4-FFF2-40B4-BE49-F238E27FC236}">
                <a16:creationId xmlns:a16="http://schemas.microsoft.com/office/drawing/2014/main" id="{44EB515B-0542-364A-ACD5-37A52B2ABEC5}"/>
              </a:ext>
            </a:extLst>
          </p:cNvPr>
          <p:cNvCxnSpPr/>
          <p:nvPr/>
        </p:nvCxnSpPr>
        <p:spPr>
          <a:xfrm flipV="1">
            <a:off x="2442453" y="4382259"/>
            <a:ext cx="1678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E754731-0B1C-424B-8EC4-B79849D49573}"/>
              </a:ext>
            </a:extLst>
          </p:cNvPr>
          <p:cNvSpPr txBox="1"/>
          <p:nvPr/>
        </p:nvSpPr>
        <p:spPr>
          <a:xfrm>
            <a:off x="2801067" y="411957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大流量投放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49595EF-3613-124D-9280-A7259F90D9BC}"/>
              </a:ext>
            </a:extLst>
          </p:cNvPr>
          <p:cNvSpPr/>
          <p:nvPr/>
        </p:nvSpPr>
        <p:spPr>
          <a:xfrm>
            <a:off x="4120710" y="4165267"/>
            <a:ext cx="937554" cy="428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+mj-ea"/>
                <a:ea typeface="+mj-ea"/>
              </a:rPr>
              <a:t>转化数据</a:t>
            </a:r>
          </a:p>
        </p:txBody>
      </p: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F95503D9-E96D-0D4C-8E51-9C1486E4AA51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5400000">
            <a:off x="3009969" y="1714996"/>
            <a:ext cx="457108" cy="26158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EE7813DD-7380-664D-BFD0-BC93F667DD7B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rot="5400000">
            <a:off x="3811208" y="1774309"/>
            <a:ext cx="510368" cy="42715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91FB9619-7EF7-1841-BD64-3AA7F68E13C3}"/>
              </a:ext>
            </a:extLst>
          </p:cNvPr>
          <p:cNvCxnSpPr/>
          <p:nvPr/>
        </p:nvCxnSpPr>
        <p:spPr>
          <a:xfrm rot="10800000">
            <a:off x="4546430" y="3013910"/>
            <a:ext cx="238755" cy="212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83">
            <a:extLst>
              <a:ext uri="{FF2B5EF4-FFF2-40B4-BE49-F238E27FC236}">
                <a16:creationId xmlns:a16="http://schemas.microsoft.com/office/drawing/2014/main" id="{8B3B0E35-1088-DA42-A635-318AE72F59DC}"/>
              </a:ext>
            </a:extLst>
          </p:cNvPr>
          <p:cNvCxnSpPr>
            <a:stCxn id="30" idx="3"/>
          </p:cNvCxnSpPr>
          <p:nvPr/>
        </p:nvCxnSpPr>
        <p:spPr>
          <a:xfrm>
            <a:off x="5058264" y="4379486"/>
            <a:ext cx="219755" cy="2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85">
            <a:extLst>
              <a:ext uri="{FF2B5EF4-FFF2-40B4-BE49-F238E27FC236}">
                <a16:creationId xmlns:a16="http://schemas.microsoft.com/office/drawing/2014/main" id="{F1DB0FF9-F144-C54E-B504-3FA1811674BC}"/>
              </a:ext>
            </a:extLst>
          </p:cNvPr>
          <p:cNvCxnSpPr/>
          <p:nvPr/>
        </p:nvCxnSpPr>
        <p:spPr>
          <a:xfrm flipH="1" flipV="1">
            <a:off x="5278019" y="2869910"/>
            <a:ext cx="17540" cy="1509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100">
            <a:extLst>
              <a:ext uri="{FF2B5EF4-FFF2-40B4-BE49-F238E27FC236}">
                <a16:creationId xmlns:a16="http://schemas.microsoft.com/office/drawing/2014/main" id="{415EC1CD-E591-2F4D-B741-C6CEF434ED45}"/>
              </a:ext>
            </a:extLst>
          </p:cNvPr>
          <p:cNvCxnSpPr/>
          <p:nvPr/>
        </p:nvCxnSpPr>
        <p:spPr>
          <a:xfrm flipH="1">
            <a:off x="4546428" y="2869910"/>
            <a:ext cx="731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2645956-AF53-2043-A5C6-706B3E218BBC}"/>
              </a:ext>
            </a:extLst>
          </p:cNvPr>
          <p:cNvSpPr txBox="1"/>
          <p:nvPr/>
        </p:nvSpPr>
        <p:spPr>
          <a:xfrm>
            <a:off x="2942668" y="36798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模型更新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B5DE21-6D85-2645-B1A6-D7541DFEB69F}"/>
              </a:ext>
            </a:extLst>
          </p:cNvPr>
          <p:cNvSpPr txBox="1"/>
          <p:nvPr/>
        </p:nvSpPr>
        <p:spPr>
          <a:xfrm>
            <a:off x="2526354" y="276649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样本按时效性加权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8FC1706-6B4A-9449-985F-39254CEFCA20}"/>
              </a:ext>
            </a:extLst>
          </p:cNvPr>
          <p:cNvSpPr txBox="1"/>
          <p:nvPr/>
        </p:nvSpPr>
        <p:spPr>
          <a:xfrm>
            <a:off x="888835" y="5426859"/>
            <a:ext cx="2998385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严格的</a:t>
            </a:r>
            <a:r>
              <a:rPr lang="en-US" altLang="zh-Han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Hans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对比机制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10429A-8C11-9342-B440-2F846BF5D3CD}"/>
              </a:ext>
            </a:extLst>
          </p:cNvPr>
          <p:cNvSpPr txBox="1"/>
          <p:nvPr/>
        </p:nvSpPr>
        <p:spPr>
          <a:xfrm>
            <a:off x="1321303" y="6055350"/>
            <a:ext cx="5929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避免产品调整以及市场波动带来的影响，数据说话排除主观臆测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C72433-716C-9C42-986D-C2FD267E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45" y="1996633"/>
            <a:ext cx="4635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98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EA125-102D-0242-8754-03E90635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b="1" dirty="0"/>
              <a:t>数据理解</a:t>
            </a:r>
            <a:r>
              <a:rPr lang="en-US" altLang="zh-Hans" dirty="0"/>
              <a:t>-</a:t>
            </a:r>
            <a:r>
              <a:rPr lang="en-US" altLang="zh-Hans" sz="2000" dirty="0" err="1"/>
              <a:t>deepFM</a:t>
            </a:r>
            <a:r>
              <a:rPr lang="zh-Hans" altLang="en-US" sz="2000" dirty="0"/>
              <a:t>加强对特征的理解</a:t>
            </a:r>
            <a:endParaRPr kumimoji="1" lang="zh-CN" altLang="en-US" sz="2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A231B-8E84-7C41-BE37-34252310D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50656CD-A95F-5840-B5E9-DA3E443F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85" y="1612091"/>
            <a:ext cx="5040560" cy="24403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5FBAA9-A05A-A04C-A522-C4060CF8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499" y="4521065"/>
            <a:ext cx="3583397" cy="19785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30B8D7-4269-8F4D-AD02-68802E83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14" y="4459321"/>
            <a:ext cx="3753143" cy="19718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40FA946-D16D-AF44-A8B4-62616F336C75}"/>
              </a:ext>
            </a:extLst>
          </p:cNvPr>
          <p:cNvSpPr/>
          <p:nvPr/>
        </p:nvSpPr>
        <p:spPr>
          <a:xfrm>
            <a:off x="2095816" y="6902976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solidFill>
                  <a:srgbClr val="333333"/>
                </a:solidFill>
              </a:rPr>
              <a:t>FM layer : y = w0 +WX + XVVX</a:t>
            </a:r>
            <a:endParaRPr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96AAE1-9F71-264E-90A5-2082FE2CC681}"/>
              </a:ext>
            </a:extLst>
          </p:cNvPr>
          <p:cNvSpPr/>
          <p:nvPr/>
        </p:nvSpPr>
        <p:spPr>
          <a:xfrm>
            <a:off x="2162753" y="4056087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FM Component</a:t>
            </a:r>
            <a:endParaRPr lang="zh-CN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05AD4A9-FD7A-F941-9E55-E0B540C3E845}"/>
              </a:ext>
            </a:extLst>
          </p:cNvPr>
          <p:cNvSpPr/>
          <p:nvPr/>
        </p:nvSpPr>
        <p:spPr>
          <a:xfrm>
            <a:off x="7437834" y="4117479"/>
            <a:ext cx="17908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Deep Component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3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EA125-102D-0242-8754-03E90635C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Hans" altLang="en-US" b="1" dirty="0"/>
              <a:t>数据理解</a:t>
            </a:r>
            <a:r>
              <a:rPr lang="en-US" altLang="zh-Hans" dirty="0"/>
              <a:t>-</a:t>
            </a:r>
            <a:r>
              <a:rPr lang="zh-Hans" altLang="en-US" sz="1800" dirty="0"/>
              <a:t>全生命周期数据构造加强对样本理解</a:t>
            </a:r>
            <a:endParaRPr kumimoji="1" lang="zh-CN" altLang="en-US" sz="1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A231B-8E84-7C41-BE37-34252310D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altLang="zh-Hans" dirty="0"/>
              <a:t>3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0DBB464-6C28-734F-8E96-1A631F3E4DF5}"/>
              </a:ext>
            </a:extLst>
          </p:cNvPr>
          <p:cNvCxnSpPr>
            <a:cxnSpLocks/>
          </p:cNvCxnSpPr>
          <p:nvPr/>
        </p:nvCxnSpPr>
        <p:spPr>
          <a:xfrm>
            <a:off x="1400603" y="2217440"/>
            <a:ext cx="9521994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F771580-E7CC-864D-9476-1943DE44CBAD}"/>
              </a:ext>
            </a:extLst>
          </p:cNvPr>
          <p:cNvSpPr txBox="1"/>
          <p:nvPr/>
        </p:nvSpPr>
        <p:spPr>
          <a:xfrm>
            <a:off x="1533848" y="259106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Feed</a:t>
            </a:r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流广告展示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0DC166D-7E0D-564C-8BAB-2B777112DC05}"/>
              </a:ext>
            </a:extLst>
          </p:cNvPr>
          <p:cNvSpPr/>
          <p:nvPr/>
        </p:nvSpPr>
        <p:spPr>
          <a:xfrm>
            <a:off x="2255324" y="2145432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47C2E57-3EEE-CE4D-9EB4-253FFF973F6E}"/>
              </a:ext>
            </a:extLst>
          </p:cNvPr>
          <p:cNvSpPr/>
          <p:nvPr/>
        </p:nvSpPr>
        <p:spPr>
          <a:xfrm>
            <a:off x="3334048" y="2178962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0D899A-A8EF-E44F-A08B-4338AD943E58}"/>
              </a:ext>
            </a:extLst>
          </p:cNvPr>
          <p:cNvSpPr txBox="1"/>
          <p:nvPr/>
        </p:nvSpPr>
        <p:spPr>
          <a:xfrm>
            <a:off x="1308874" y="3387204"/>
            <a:ext cx="639556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Han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构造全链路的转换数据是做好转换归因的第一步</a:t>
            </a:r>
            <a:endParaRPr kumimoji="1"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ABBE28-7818-244C-B744-B718CC2F7BE6}"/>
              </a:ext>
            </a:extLst>
          </p:cNvPr>
          <p:cNvSpPr txBox="1"/>
          <p:nvPr/>
        </p:nvSpPr>
        <p:spPr>
          <a:xfrm>
            <a:off x="1284799" y="4195368"/>
            <a:ext cx="641963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Han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尽量避免使用受影响太大的样本</a:t>
            </a:r>
            <a:endParaRPr kumimoji="1"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FA4562E-F5A8-F64C-9E60-C12D6A427688}"/>
              </a:ext>
            </a:extLst>
          </p:cNvPr>
          <p:cNvSpPr/>
          <p:nvPr/>
        </p:nvSpPr>
        <p:spPr>
          <a:xfrm>
            <a:off x="10030792" y="2157258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5AFCD16-1031-DA41-B529-27EDC5A97000}"/>
              </a:ext>
            </a:extLst>
          </p:cNvPr>
          <p:cNvSpPr/>
          <p:nvPr/>
        </p:nvSpPr>
        <p:spPr>
          <a:xfrm>
            <a:off x="4270152" y="2178962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335923B-ACE7-D149-A29C-15DC3EE11EFF}"/>
              </a:ext>
            </a:extLst>
          </p:cNvPr>
          <p:cNvSpPr/>
          <p:nvPr/>
        </p:nvSpPr>
        <p:spPr>
          <a:xfrm>
            <a:off x="5278264" y="2152700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3FD054A-D4C2-DB41-A697-715892DE4366}"/>
              </a:ext>
            </a:extLst>
          </p:cNvPr>
          <p:cNvSpPr/>
          <p:nvPr/>
        </p:nvSpPr>
        <p:spPr>
          <a:xfrm>
            <a:off x="7222480" y="2153674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B838CE3-85EA-5A4C-8F00-0DE554BDCE88}"/>
              </a:ext>
            </a:extLst>
          </p:cNvPr>
          <p:cNvSpPr/>
          <p:nvPr/>
        </p:nvSpPr>
        <p:spPr>
          <a:xfrm>
            <a:off x="6214368" y="2164526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5ECA437-ABAC-0741-AF3A-CB4E7BBCC2B0}"/>
              </a:ext>
            </a:extLst>
          </p:cNvPr>
          <p:cNvSpPr/>
          <p:nvPr/>
        </p:nvSpPr>
        <p:spPr>
          <a:xfrm>
            <a:off x="8446616" y="2153674"/>
            <a:ext cx="72008" cy="110486"/>
          </a:xfrm>
          <a:prstGeom prst="ellipse">
            <a:avLst/>
          </a:prstGeom>
          <a:solidFill>
            <a:schemeClr val="accent2"/>
          </a:solidFill>
        </p:spPr>
        <p:txBody>
          <a:bodyPr wrap="square" rtlCol="0" anchor="ctr" anchorCtr="0">
            <a:spAutoFit/>
          </a:bodyPr>
          <a:lstStyle/>
          <a:p>
            <a:pPr algn="ctr"/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4B5DB09-3815-FC42-A6FA-0E6925D1FF9A}"/>
              </a:ext>
            </a:extLst>
          </p:cNvPr>
          <p:cNvSpPr txBox="1"/>
          <p:nvPr/>
        </p:nvSpPr>
        <p:spPr>
          <a:xfrm>
            <a:off x="2932095" y="258071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短信触达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28BA98-F85D-4344-BF7E-475380025CAA}"/>
              </a:ext>
            </a:extLst>
          </p:cNvPr>
          <p:cNvSpPr txBox="1"/>
          <p:nvPr/>
        </p:nvSpPr>
        <p:spPr>
          <a:xfrm>
            <a:off x="3722788" y="259054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抖音广告展示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006BD89-F49D-2C4E-8A6F-D69A035FDAA7}"/>
              </a:ext>
            </a:extLst>
          </p:cNvPr>
          <p:cNvSpPr txBox="1"/>
          <p:nvPr/>
        </p:nvSpPr>
        <p:spPr>
          <a:xfrm>
            <a:off x="4889936" y="2590542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下载</a:t>
            </a:r>
            <a:r>
              <a:rPr kumimoji="1" lang="en-US" altLang="zh-Han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7122432-9613-AC45-BC0C-1D99B9C1EB8F}"/>
              </a:ext>
            </a:extLst>
          </p:cNvPr>
          <p:cNvSpPr txBox="1"/>
          <p:nvPr/>
        </p:nvSpPr>
        <p:spPr>
          <a:xfrm>
            <a:off x="5694531" y="259126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搜索广告展示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CB3BD59-792D-DC44-9F8B-C878D2D69AE2}"/>
              </a:ext>
            </a:extLst>
          </p:cNvPr>
          <p:cNvSpPr txBox="1"/>
          <p:nvPr/>
        </p:nvSpPr>
        <p:spPr>
          <a:xfrm>
            <a:off x="6845837" y="257748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电话外呼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F05727B-0A68-3D49-B8BA-4745D8C29DA1}"/>
              </a:ext>
            </a:extLst>
          </p:cNvPr>
          <p:cNvSpPr txBox="1"/>
          <p:nvPr/>
        </p:nvSpPr>
        <p:spPr>
          <a:xfrm>
            <a:off x="7704435" y="258607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爱奇艺会员入口展示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11FEF87-43BD-F643-B451-F3EB60D71873}"/>
              </a:ext>
            </a:extLst>
          </p:cNvPr>
          <p:cNvSpPr txBox="1"/>
          <p:nvPr/>
        </p:nvSpPr>
        <p:spPr>
          <a:xfrm>
            <a:off x="9628839" y="25782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用户申请</a:t>
            </a:r>
            <a:endParaRPr kumimoji="1"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7F8C381-2D61-9044-A605-EF66C355D7FC}"/>
              </a:ext>
            </a:extLst>
          </p:cNvPr>
          <p:cNvSpPr txBox="1"/>
          <p:nvPr/>
        </p:nvSpPr>
        <p:spPr>
          <a:xfrm>
            <a:off x="1284798" y="5003532"/>
            <a:ext cx="641963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Han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找到关键的动作</a:t>
            </a:r>
            <a:endParaRPr kumimoji="1"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B8B5D04-C65B-424D-84A0-8BD15AF0672C}"/>
              </a:ext>
            </a:extLst>
          </p:cNvPr>
          <p:cNvSpPr txBox="1"/>
          <p:nvPr/>
        </p:nvSpPr>
        <p:spPr>
          <a:xfrm>
            <a:off x="1284797" y="5800877"/>
            <a:ext cx="641963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kumimoji="1" lang="zh-Han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营销行为复杂，最后一次行为无法归因到转换动机</a:t>
            </a:r>
            <a:endParaRPr kumimoji="1"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360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03031"/>
        </a:solidFill>
        <a:ln w="9525">
          <a:solidFill>
            <a:srgbClr val="E03031"/>
          </a:solidFill>
        </a:ln>
      </a:spPr>
      <a:bodyPr rtlCol="0" anchor="ctr"/>
      <a:lstStyle>
        <a:defPPr algn="ctr">
          <a:defRPr sz="1400" b="1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C技术规划-获客模型v1" id="{3EFABA9F-624C-5B45-BCD5-C9F6799BDCC3}" vid="{7A66286D-89B4-BD4C-B78E-E227AE0B06D1}"/>
    </a:ext>
  </a:extLst>
</a:theme>
</file>

<file path=ppt/theme/theme2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技术规划-获客模型v1" id="{3EFABA9F-624C-5B45-BCD5-C9F6799BDCC3}" vid="{82A7CDC1-A23D-E645-B224-A0C06F44FA4B}"/>
    </a:ext>
  </a:extLst>
</a:theme>
</file>

<file path=ppt/theme/theme3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</a:spPr>
      <a:bodyPr wrap="none" anchor="ctr" anchorCtr="0">
        <a:spAutoFit/>
      </a:bodyPr>
      <a:lstStyle>
        <a:defPPr algn="ctr">
          <a:defRPr lang="en-US" altLang="zh-CN" sz="16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C技术规划-获客模型v1" id="{3EFABA9F-624C-5B45-BCD5-C9F6799BDCC3}" vid="{1AB0F818-01CC-164E-BE62-B929A65768AF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MjA1NzM0OTE1MCIsCiAgICJJbWFnZSIgOiAiaVZCT1J3MEtHZ29BQUFBTlNVaEVVZ0FBQmNNQUFBQ2dDQVlBQUFEQVNIUWNBQUFBQ1hCSVdYTUFBQXNUQUFBTEV3RUFtcHdZQUFBZ0FFbEVRVlI0bk96ZGVWeVUxZUlHOE9lZEFkeFIxTnlWdW1IY3RGQm14SDBobDNJQnpYMUhMY3A5UzBQcjVwYVpwbVpaSnFaaXJwa3Bib0FhcEJmY2NrTUY5ZllqTlJWelZ4QmtIWmc1dno5bzNoaG1XQVZtNGZsK1BuMkNkMmJlT1NQUG5EbHozck1B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TFpQTW5jQmlJaUlpS2gwQ0NGRVFlNG5TUkxiaUVSRVJFUkVaSE1VNWk0QUVSRVJFUkVSRVJFUkVWRkpZMmM0RVJFUkVSRVJFUkVSRWRrOGRvWVRFUkVSbFJHWExsMkNXcTNHbENsVGNyMU5vOUdZb1dSRVJFUkVSRVFsajUzaFJFUkVSR1hNaFFzWEVCd2NiTzVpRUJFUkVSRVJsU3AyaGhNUkVSR1ZNV1BHak1HWFgzNkp1TGc0Y3hlRmlJaUlpSWlvMUxBem5JaUlpS2lNR1R4NE1GNTY2U1VzV2JMRTNFVWhJaUlpSWlJcU5YYm1MZ0FSVVU3dTd1Nm5KVWxxYWU1eUVCSFpLa21TTUcvZVBBd1pNZ1NIRHg5R2x5NWRERzVYcVZUQ1RFVWpvakpNQ0JGKzRjS0ZOOHhkRGlJaUlySmRIQmxPUkJhSEhlRkVSQ1hQMmRrWkV5Wk13SklsUzVDWW1HanU0aEFSUVpJa1QzT1hnWWlJaUd3YlI0WVRrY1U2Zi82OFpPNHlFQkhaR0lNUjM4T0hEOGZodzRleGZQbHlEQnc0VUQ3TytwZUlTaHRucEJBUkVWRnBZR2M0RVJFUlVSbWxVQ2d3Zi81OERCMDZGQTBhTkRCM2NZaUlpSWlJaUVvVWwwa2hJaUlpS3NOZWZQRkZqQjA3RmhzM2JqUjNVWWlJaUlpSWlFb1VPOE9KaUlpSXlqZ2ZIeCs0dUxpWXV4aEVSRVJFUkVRbGlzdWtFQkVSRVpVUnI3LytPaUlqSTQyT0t4UUtiTjY4MlF3bElpSWlJaUlpS2owY0dVNUVSRVJFUkVSRVJFUkVObytkNFVSRVJFUkVSRVJFUkVSazg3aE1DaEVSRVZFWklVbVNaTzR5RUJFUkVSRVJtUXRIaGhNUkVSRVJFUkVSRVJHUnpXTm5PQkVSRVJFUkVSRVJFUkhaUEhhR0V4RVJFUkVSRVJFUkVaSE5ZMmM0RVJFUkVSRVJFUkVSRWRrOGRvWVRFUkVSRVJFUkVSRVJrYzFqWnpnUkVSRVJFUkVSRVJFUjJUeDJoaE1SRVJFUkVSRVJFUkdSeldObk9CRVJFUkVSRVJFUkVSSFpQSGFHRXhFUkVSRVJFUkVSRVpITlkyYzRFUkVSRVJFUkVSRVJFZGs4ZG9ZVEVSRVJFUkVSRVJFUmtjMWpaemdSRVJFUkVSRVJFUkVSMlR4MmhoTVJFUkVSRVJFUkVSR1J6V05uT0JFUkVSRVJFUkVSRVJIWlBIYUdFeEVSRVJFUkVSRVJFWkhOWTJjNEVSRVJFUkVSRVJFUkVkazhkb1lURVJFUkVSRVJFUkVSa2Mxalp6Z1JFUkVSRVJFUkVSRVIyVHgyaGhNUkVSRVJFUkVSRVJHUnpXTm5PQkVSRVJFUkVSRVJFUkhaUER0ekY2QTB0V3JWeWpFakk2TS9nSTRBV2dDb0E4QUpnTktzQmJNOVdnRHhBTzRET0FmZ3FMMjlmZURwMDZjVHpWc3NzblF1TGk3bHFsU3A0ZzNnR1lBcUtwVXFWUWd4OHRtelowSFhybDFMTjNmNXlES3hiaTgxck50TENUTmRhcGpwVXNBOGx4cm11WlF3MDZXR21TNWh6SEtwWVpaTENUTmRhcXcrMDVLNUMxQWFXclZxVlZ1ajBjeVRKR2tVZ0lybUxrOFpsU0tFMk9UZzRMRGc5T25URDh4ZEdMSW9ra3FsYWlXRThKRWthUWl5UHF4eWloZEMvS1JRS0RaRlJrYWVBU0JLdVl4a2dWaTNXd1RXN2NXSW1iWUl6SFF4WVo0dGdsWGxXYVZTQ1FBNGYvNjhSWDVIWmFZdGdsVmwybEl4eXhhQldTNUd6TFJGc0twTVcyUkRvemlwMWVwaFFvanZBVlNXSkFtdFc3ZEd4NDRkOGRwcnI2Rk9uVHB3ZEhTRW5WMlpHaUJmNGpJek01R1ltSWo3OSsvajh1WExPSHIwS0U2ZE9nVWhCQUFrU1pJME5qSXk4a2R6bDVQTXk4UERvNkZXcXgwSndBZUFxLzY0cTZzcnZMMjkwYkpsUzV3NWN3WkJRVUdJaVluSi90QVlBSnVWU3VXV3MyZlAzaTdsWXBPRllOMWUrbGkzbHl4bXV2UXgweVdIZVM1OXRwQm5TKzRNWjZaTG55MWsyaEl4eTZXUFdTNVp6SFRwczRWTVcxeERveGhKS3BWcUxvRDVBT0RsNVlWeDQ4YWhidDI2NWkxVkdYWHYzajJzV2JNR3djSEJBQUJKa3VaRlJrWXVCRWY0bGlsdWJtNlZsRXBsZjBtU2ZBQjB4dDkxVUkwYU5kQ2pSdzk0ZTN2RHhjWEY2SEhYcmwxRFVGQVFEaHc0Z0xpNE9QMWhBZUNJRUdLVFZxdmRIUjBkblZ4YXI0UE1pblc3QldIZFhpeVlhUXZDVEQ4MzV0bUNXRnVlTGJRem5KbTJJTmFXYVF2RExGc1FacmxZTU5NV3hOb3liVWtOaldMVHRHbFRoM0xseWdVQUdGR3VYRG14Wk1rU3FXUEhqdVl1RmdFNGV2UW9acytlTGRMVDB5VUFXOUxUMDMydlhMbWlNWGU1cUVRcDFHcDFKNTFPTjBxU3BBRUFLZ0dBZzRNRFBEMDk0ZVhsaGRhdFcwT3B6SDhaTDYxV2kxT25UaUU0T0JqaDRlSFFhT1RvSkFIWUpVblM1c2pJeUFnQXVwSjZNV1Erck5zdEYrdjJvbUdtTFJjelhYak1zK1d5bGp4YldtYzRNMjI1ckNYVGxvSlp0bHpNY3RFdzA1YkxXakp0azR2SU4yelljRG1BOTJ2VXFBRi9mMytwUllzVzVpNFMvYzNaMlJsdDI3YVZJaUlpa0pxYTJzek96cTd5dlh2M2ZqRjN1YWo0TlcvZXZISDkrdlduMTYxYmR3T0FxWklrTlFmZzBLeFpNL2o2K21MKy9Qbm8yYk1uR2pWcUJJVkNVYUJ6S2hRS05HclVDRjI3ZHNYZ3dZTlJ2MzU5SkNZbTRzR0RCdzRBbWdNWVZiZHUzZEgxNnRXclVidDI3Yi91Mzc4Zmw5ODV5WHF3YnJkY3JOdUxocG0yWE14MDRUSFBsc3RhOGx5M2J0MzVBSER2M3IwRlppNEtBR2Jha2xsTHBpMEZzMnk1bU9XaVlhWXRsN1ZrMmlLdXVoY25kM2YzM3BJazdhdFdyWnJZc21XTFZLOWVQWE1YaVV5NGUvY3VSbzRjS1o0K2ZTb0I2SDMrL1BrZ2M1ZUpubC96NXMycktSU0t3UUJHQVdpalAxNjNibDMwNnRVTFhsNWVhTml3WWJFLzcrM2J0eEVjSEl5UWtCRGN1M2N2KzAyL0FkaWswK2wyWEx4NDhXbXhQekdWR3RidDFvRjFlOEV4MDlhQm1TNFk1dGs2V0hxZUxXbGtPRE50SFN3OTA1YUFXYllPekhMQk1kUFd3ZEl6YmZhR1JuSDZlME8rS0FCTzMzenpEZHExYTJmdUlsRWVUcHc0Z1NsVHBnQkF2RktwYk1iTkVLMlRwNmVuM2JObno5NFNRdmdBNkFPZ0hBQlVyRmdSWGJ0MmhaZVhGOXpkM1FzOCt2dDU2SFE2WExod0FVRkJRVGg4K0RCU1VsTDBONlVEMktkUUtEWlZybHc1TkR3OFBMUEVDMFBGaG5XN2RXSGRuajltMnJvdzAzbGpucTJMSmVmWlVqckRtV25yWXNtWk5qZG0yYm93eS9sanBxMkxKV2ZhcHBaSnFWT256bzhBM0VhTUdJRkJnd2FadXppVWowYU5HaUU1T1JtWExsMnFJSVI0NWQ2OWV4YTkyeXdaVXFsVWJ2WHExZk5MUzB2YkNPQjlBRTBsU2JKcjFhb1Z4bzBiaDdsejU2SnIxNjZvVjY4ZUpLbDB2dE5Ja29SNjllckIwOU1UUTRjT3hZc3Z2b2lVbEJUY3ZYdlhEa0JUSWNUd3RMUzBzZlhyMTY5YnQyN2QrL2Z1M1h0UUtnV2o1OEs2M2Jxd2JzOGZNMjFkbU9tOE1jL1d4Wkx6YkNuTHBERFQxc1dTTTIxdXpMSjFZWmJ6eDB4YkYwdk90TTJNREcvZXZMbUhRcUU0MDZoUkkrellzUU1PRGc3bUxoSVZnRWFqd2VEQmd4RWJHd3NoaE1lRkN4Zk9tYnRNbERzM043ZGFkbloyd3lSSkdpV0VhSzQvN3V6c0RHOXZiL1RzMlJPMWE5YzJaeEZOZXZEZ0FRNGNPSUNnb0NEY3VuVkxQaTVKMGtVaHhLYk16TXdmbzZPakg1cXhpSlFMMXUzV2lYVjc3cGhwNjhSTW04WThXeWRMemJNbGpBeG5wcTJUcFdiYW5KaGw2OFFzNTQ2WnRrNldtdW1TWDdlZ2xDZ1VpazhBWVBUbzBYeFRXQkVIQndlTUdqVUt3RDkvUTdJc0xpNHU1ZHpkM1Flb1ZLb2dPenU3dXdDK0VrSTBkM1IweE1DQkE3RjU4MllFQmdaaXpKZ3hGdGtSRGdDMWE5ZkdtREZqRUJnWWlFMmJObUhnd0lGd2RIVEUzeDM2WDluWjJkMVJxVlQ3M2QzZEI3aTR1SlF6ZDNucEg2emJyUlByOXR3eDA5YUptVGFOZWJaT3pIUHVtR25yeEV3Ylk1YXRFN09jTzJiYU9sbHFwbTFpWkhqejVzMmJLeFNLQzdWcjE4YStmZnRnYjI5djdpSVp1WFhyRnB5ZG5mTTlWaFpsWkdTZ2QrL2VlUGp3SVlRUXpTOWN1QkJsN2pJUkpKVksxVW9JNFNOSjBoQUFUZ0NnVkNyUnZuMTc5T3JWQ3gwNmRMRHFEeUdOUm9Oang0NGhPRGdZSjA2Y2dGYXIxZDhVTDRUNFNhRlFiSXFNakR3RFFKaXhtR1dhTmRUdGxEdlc3Y2FZYWV2R1RCdGlucTJiSmViWjNDUERtV25yWm9tWk5oZG0yYm94eThhWWFldG1pWm0yaVpIaENvVmlNZ0NNR0RIQ1l0OFVRNFlNS2RBeHZYbno1cGs4UG5IaXhHSXJrNld3dDdmSGlCRWpBQUNTSkUweGMzSEtOQThQajRZcWxlcGpsVXIxTzREZkpFa2FEOERKMWRVVk0yZk94S0ZEaDdCaXhRcDA2ZExGcWp2Q2dhd3JsRjI2ZE1GWFgzMkZRNGNPWWViTW1YQjFkUVVBSjBtU3hnc2hUcWxVcXQ5Vkt0WEhIaDRlRGMxZDNyTElHdXAyeWgzcmRtUE10SFZqcGcweHo5YU5lVGJHVEZzM1p2b2Z6TEoxWTVhTk1kUFd6Ukl6YmZVand6MDlQZTBTRXhQdkt4U0tHb2NQSDRham82TzVpeVRyMDZlUC9QT2RPM2RRdjM1OWc5dHpIdlAxOVlXM3R6Y0FvRk9uVG9pSWlBQUFyRm16QnVQR2pRTUFlSGg0NE96WnN3Ym51WEhqQmthUEhtMXdUS2ZUSVRVMUZaVXFWVEpaTnYyNUxVVmlZaUs2ZE9rQ25VNzMrT1dYWDY2emMrZE9iZjZQb3VMZzV1WldTYWxVOXBja3lRZEFaL3hkTDlTb1VRTTlldlNBdDdjM1hGeGN6RnZJVW5UdDJqVUVCUVhod0lFRGlJdUwweDhXQUk0SUlUWnB0ZHJkMGRIUnlXWXNZcGxneVhVN0ZSenI5bjh3MDdhQm1jN0NQTnNHUzh1ek9VZUdNOU8yd2RJeWJRN01zbTFnbHYvQlROc0dTOHUwblRtZnZEZ2tKQ1MwbFNTcFJ2UG16UzN1VGJGbnp4NDhlUEFBZGV2V1JmdjI3YkZ2M3o3czNyMGJhclVhenM3TzZOYXRHL2J0MjVmdmVRSUNBdVRPY0QydFZvdFRwMDVCclZianBaZGVNdXJjRGcwTlJXaG9LSll2WDE2c3I2bWtPRG82b2xtelpyaHc0VUxONjlldnR3Vnd6Tnhsc25FS3RWcmRTYWZUalpJa2FRQ0FTa0RXYUdsUFQwOTRlWG1oZGV2V1VDcVZaaTVtNlhOeGNjSDA2ZE14WmNvVW5EcDFDc0hCd1FnUEQ1YzBHazBYU1pLNjJOblpyVmFwVkxza1Nkb2NHUmtaQVVCbjdqTGJJa3V1MjZuZ1dMZi9nNW0yRGN4MEZ1YlpOakRQLzJDbWJRTXp6U3piQ21iNUg4eTBiYkMwVEZ0OVo3Z2tTVzhEUU1lT0hjMWRGQ1BSMGRHWU8zY3VmdmpoQnh3L2ZoeFJVVkZZdkhpeDNBRWVGaFpXcFBNdVc3WU1vYUdoaUl1THc5R2pSK1hqblRwMWtuL1dhRFNRSk1uZ21KNmxqUXJYNjlpeEl5NWN1S0QvbTViWnlyNGtOVy9ldkxGU3FmUVJRb3dVUWpoTFV0YkFtMmJObXNITHl3dmR1blZEbFNwVnpGeEt5NkJVS3RHdVhUdTBhOWNPejU0OVExaFlHSUtEZ3hFVkZWVVp3R2doeEdpVlNuVkxrcVF0V3ExMjg4V0xGNithdTh5MnhKTHJkaW9jMXUxWm1HbmJ3VXd6ejdhRWVjN0NUTnVPc3A1cFp0bDJsUFVzNnpIVHRzT1NNbTBMYTRaN0E1YjV4bWpldkRtR0RSc0dmMzkvSkNRa1lNNmNPYWhVcVJLbVRadUdRWU1HWWRDZ1FlalhyeDlhdEdpQnhNUkVBRUNQSGozUW8wY1BKQ2NubzBlUEhvaVBqd2NBTEZteUJHKy8vVGFFRUhqaGhSZXdidDA2VktoUUFlWEtsWk9mTHlrcENXRmhZWWlJaU1CdnYvMkdMNzc0QXVIaDRZaUlpRUJFUkFUQ3dzS1FsSlJrbG4rTGd0RC9EWVVRdmMxY0ZKdlN2SG56YWlxVmFxeEtwVHFwVUNqK0VFSjhBc0M1YnQyNjhQWDF4ZDY5ZTdGaHd3YjA2OWVQSGVHNXFGS2xDdnIxNjRjTkd6Wmc3OTY5OFBYMVJkMjZkUUhBV1FqeGlVS2grRU9sVXAxVXFWUmptemR2WHMzYzViVVJGbHUzVStHd2JwY3gwemFDbVFiQVBOc001bG5HVE5zSVpwcFp0aFhNc295WnRoR1dsR21yN2d6L3U5UEpwWHIxNm5CMmRqWjNjUXhvTkJxc1g3OGUzYnQzeDRRSkV6QjU4bVMwYWRNR3JxNnVlT09OTjdCKy9Yck1uajBiTld2V3hNS0ZDK1hwSGdjUEhzVEJnd2RScVZJbGJOKytIUjkvL0RFQW9FT0hEdGkyYlJza1NjTG8wYVB4NG9zdlFxZlR3YzR1OThIOTA2Wk5nMDVuUFNzNE9Eczd3OG5KQ1FCYzFHcDFWWE9YeDVwNWVucmFxZFhxWGlxVmFvZENvYmdQWUEyQU5oVXJWa1R2M3IyeGR1MWE3TisvSCtQSGowZkRodHdic2pBYU5teUk4ZVBIWS8vKy9WaTdkaTI4dmIxUnNXSkZBR2dEWUkxQ29iaXZVcWwydEdqUm9xZW5wNmZWejc0eEIwdXUyNm53V0xjejA3YW1yR2VhZWJZdFpUM1BBRE50YThweXBwbGwyMUtXczZ6SFROc1dTOHEwVlhlR0s1WEsxd0RnWC8vNmw3bUxZc1RCd1FFdnZ2Z2laczJhaFVxVkttSFNwRW1ZTldzV3BrNmRpdDkrK3czOSt2WERoQWtUMExadFd6UnUzQmlwcWFsRzU2aFdyUnI4L2YwQkFPM2F0Wk0zdzlUcGRMaDc5MjZ1bTJNQ1daM3hDb1VDQ29YMS9Ja2xTWkwvbHBJa3ZXYm00bGdsbFVybHBsYXJ2MHhJU1BoTENCRU1ZSkFrU2VWYXRXcUZoUXNYSWpRMEZQUG16WU5hcmJhcWJGZ2loVUlCdFZxTitmUG5JelEwRko5KytpbGF0V29GU1pMS0FSaWswK2xDRWhJUy9sS3IxVitxVkNvM2M1ZTNvRVFlU3FzTWxseTNVK0d4Ym1lbWJVMVp6elR6YkZ2S2VwNEJadHJXbE9WTU04dTJwU3huV1krWnRpMldsR2xyN3cxekE0Q1hYMzdaM09Vd3FXdlhycGc3ZHk2aW82T3hjdVZLREI0OEdMdDI3Y0k3Nzd5RGd3Y1A0dWVmZjRaT3A4T0tGU3ZRcTFjdjdOMjd0MERuOWZQelE5KytmZEczYjk5YzczUHYzajNVckZrVCtqV2hyWVgrYnltRXNKck9RM056YzNPcnBWS3BwcW5WNmdzQW9vUVFIMGlTVk52WjJSbVRKazFDU0VnSVZxOWVqWjQ5ZTZKQ2hRcm1McTVOcWxDaEFucjE2b1hWcTFjakpDUUVreVpOZ3JPek15UkpxaTJFK0FCQWxGcXR2cUJTcWFhNXViblZNbmQ1cllCRjErMVVlS3pibVdsYlU4WXpYV2J6L1BqeFk1UEhoUkM0ZmZ0MnZvKy9mLzkrY1JlcFdKVHhQQVBNdEJGbTJtcVYyU3pyUGMreXNNbkp5Y1ZZa3VKUmhyT3NWK1l6Yldzc0pkUFczaG4rT21EWlY0bFdyRmdCblU2SFZhdFdvVUtGQ3JoOCtUSldyMTZONGNPSFkrYk1tVGgwNkJEUzA5Tng1TWdSdlAzMjJ3YVBUVWxKd2JObno0ek91WHo1Y3B3K2ZScHZ2UEVHbGkxYlp2SjV3OExDWUc5dmowdVhMcFhJNnlvcCtqZUdUcWQ3M2N4RktSUVhGNWR5SGg0ZWRVcnorZHpkM1Flb1ZLb2dPenU3dXdDK0VrSTBkM1IweE1DQkE3RjU4MllFQmdaaXpKZ3hxRjI3ZG1rVlM1YVptU24vbko2ZWpvTUhEK2I3bUVlUEh1R2pqejR5ZVpzUUFnOGVQTUNwVTZjTXp2MjgwdExTTUdIQ0JOeTllN2ZZemxtN2RtMk1HVE1HZ1lHQjJMUnBFd1lPSEFoSFIwY0lJWm9EK01yT3p1Nk9TcVhhNys3dVBzREZ4YVZjdmllMFFzWHdmaWlSdWowcEtRbWZmLzY1d2JFblQ1NWc5dXpaU0VsSndmcjE2NkhSYUV3K2R2LysvZmpycjcrS3RUd2w0ZGl4WS9qKysrOExkTiswdERRY1Bud1lXcTIyaEV0bHZYVzducHViVzRPQkF3Y3FuK01VSlpMcDY5ZXZZOTY4ZWNnNWNlUEtsU3ZQdlV5YVJxUEo5Yi9zejVlUmtZR2JOMi9pd0lFREJiNm9uNTBRQW1scGFZaVBqOGVkTzNjUUV4T0RzMmZQNHR5NWN3YjM2OXk1ODNPOW51Sm16Wm0yMUR6cmREcWtwS1FVNnprTFFxUFJZTjY4ZWZuZUx5WW1CajE3OWtSY1hKelJiUmtaR1VidCtKenUzNytQb1VPSElpRWhvY2hsTFNuV25HZkFjak9kbDVLdXY1bHA2OHkwTldhNXVPbDBPaXhkdWhRWkdSbnlzVXVYTGhYbys2UldxMFhmdm4yTGRKSG05dTNiUnQ4VHNvdU9qc1ozMzMxbjhqbmJ0MjlmWXN2VFdtdVc5U3cxMDJ4RG00K2xaTnFxMTdNVlFqUUdZTEZyQjZXbHBlSEdqUnRvMmJJbEpFbkNuMy8raWVQSGp4dmNSNnZWb2x1M2JnYkhuang1Z3JTME5Jd2ZQeDV6NTg3TjlmeTNiOS9HalJzMzVOOERBd05oYjIrUDgrZlBZOHVXTFJnOWVqUVdMVm9FcFZLSjRjT0g0ODAzMzBSb2FHanh2c2hpMXFoUkl3Q0FKRW1OelZ5VVFuRnljbkxTYXJWM1ZTclZVU0ZFb0U2bjJ4MFZGWFdubUo5R1VxbFVyWVFRUHBJa0RRSGdCQUJLcFJMdDI3ZEhyMTY5MEtGREJ6ZzRPT1I1a2hZdFdxQisvZm9tYjd0ejU0NUI1V21xNGt4S1NvS0RnNFBSOC9UdDJ4ZVRKMCtHUnFQQnNHSEQ4TUVISDZCdDI3YUlqNC9IL1BuejBhTkhqenpMOWNJTEx5QW1KZ2FQSGozQ0N5KzhBQUR3OGZIQm5UdDNrSktTZ3N6TVRBZ2hzSG56WmpScDBnUWFqUVp0MnJSQjVjcVZqY3FYL1ZoU1VoTE9uRGtEcGRMNE03aDgrZkw0OTcvL2pWV3JWdVhaK05INzZhZWY4T09QUCtMKy9mdHdkbmJHaHg5K2lKWXRXNXE4cnlSSmVPMjExL0RhYTYvaGd3OCt3TEZqeHhBY0hJd1RKMDdZYWJWYWIwbVN2QjBkSGVQZDNkMS9VaWdVbXlJakk4OEFLTFdsU0hMajRlR0JwVXVYNG8wMzNwQ1BoWWVINDVOUFBpbndPWjczL1ZCU2RmdVJJMGZ3NU1rVGcyT1ptWm00Y3VVS0tsU29nT1RrWkV5Wk1nVnIxcXd4dU0vTm16ZXhlUEZpN05tenAwRFBvMWFyQzF5bXlNaElrOGYxNzVmTXpFdzhmZm9VTld2V2xHL3IzTGt6UHZ6d1E1T1BjM1oyeHB3NWM5Q2pSdys1UGpWRnA5UGhrMDgrUVdabVpxazBrS3kxYnRlenM3UDc1TnExYTIrcjFlbzlPcDB1c0dyVnF1SGg0ZUVGdmpKWDFFei83My8vZzUrZkh3QWdOVFVWM2J0M2wvLzJPcDBPUzVZc3dWOS8vWVZqeDQ1bDM1QUdLMWV1eEFzdnZJQ0ZDeGRpeTVZdFdMZHVuWHpPMU5SVW8xbEMyVGRQVGsxTmhhdXJxL3hGVWdpQnUzZnZHbnh1ckZpeEFpKy8vRExlZnZ0dEpDY25vMEdEQm5qcHBaZmc1dWFHcjc3NkN1SGg0Ymg3OXk3cTFhc0hBTGg3OXk1T25qd0plM3Q3ekpzM0QwZVBIa1ZtWmlZeU1qTGtMN3NWSzFaRWhRb1ZVS2xTSlZTc1dCSE96czVvMGFLRnlYOFhuVTZIZHUzYUdSMy83YmZmREg1WHE5V29XalgzNVFnVEVoSnlmUS9teDVvemJhNDg1eWM0T0JqYnRtM0R0OTkraTFxMXNpWlJxZFZxbzgvMDdIK3puajE3b2tHREJnQ3l2c0EyYmRvVUFIRDU4bVc4OXRvL3MyOGZQSGlBZmZ2Mm1YemV6TXhNQkFjSFk4R0NCWG1XTHpRMEZCNGVIcWhldlhxK3IwV2owYUJYcjE1R3g1T1NrdENuVHgvWTI5c2IzZGFrU1JOY3ZIalI0TmlRSVVPd2UvZHVnMk5Qbno3RjExOS9iZkk5VUZUV25HZkFNak5kV3ZWM3p1K1dBRE1OV0crbUxUSExRT20yYmFPaW9uRHAwaVdEVE5XcVZRdHo1c3hCdDI3ZFRPNloxcWRQSC9uY0NRa0pHRHQyck5GOTlKOEJHemR1TkdyVDc5MjdGNHNYTDBac2JDeUdEaDJLek14TXBLV2xZZmZ1M1hJNVhucnBKU3hhdEFnYWpRYlRwMCtYSDZ2VDZaQ2FtbHBpUzVCYWE1YjEySVptR3pvblM4bTBWWGVHQTZnR1FONTgwdEljUDM0Y2JkdTJMZkJTSldscGFSZzNiaHljblozeDNYZmZRYTFXUTVJa09EZzRJRFkyRm8wYU5jTFpzMmNCWkZYMEVSRVJlUFhWVitYSGE3VmFMRm15QkFjUEhzVEhIMytNN3QyN1k4eVlNVGgxNmhRMmJ0eUk3Nzc3RHFOR2pjTGJiNytkYjRlcHVXVDdXMVl6WnptS1NBTFFTWktrVGtxbDhodVZTblZLa3FUQWpJeU13T2pvNkJ2NVBqb1hIaDRlRGJWYTdVZ0FQZ0JjOVhseWRYV0Z0N2MzM25ycnJRSTFZdlhzN2Uxei9VTFlwazBiZzkrUEhEbGk4UHZ1M2J1eGJkczJyRnUzTHRmbmRIQnd3S2VmZm9vcFU2Wmc4ZUxGcUZXckZzcVZ5M3NBdEkrUEQxSlRVMkZuWjRlSkV5ZENwOU5Cb1ZBZ1BqNGVCdzhlekRXdkNvVUNFUkVSOHU5YXJSWXRXN1kwT0phejhXYXFBMTBJWVhCUktpa3BDU2RPbkRCcTFNVEZ4V0hwMHFXb1hiczJkdXpZZ1E4Ly9CQ2hvYUg1dmo0SEJ3ZDA2ZElGWGJwMFFWeGNISDc1NVJjRUJRVWhKaWJHU1pLazhVS0k4U3FWS2diQVpxVlN1ZVhzMmJQNXowc3RJVDE3OXNTR0RSdmt6bkFoQk5hdVhZc2hRNGJneElrVGhUblY4N3dmU3FSdTM3bHpKLzc4ODArNTgvZklrU05RS3BYUWFEU1FKQWxqeG94QlpHUWtUcDQ4aVZkZmZWVy91UWRXckZnQmUzdDdEQnMyek9SNUV4SVNjT3JVS1lORys1RWpSMUM1Y21Xa3A2ZWpZOGVPT0gzNk5GcTJiSW5qeDQvRHdjRUJTVWxKY2puMC8wOUlTRURWcWxYeDhjY2Z5Nk5mRGh3NGdKQ1FFSk1qVVR3OFBQU2J0eG9RUW1Ea3lKRUd4MUpTVXVUUEQ1MU9od1VMRmlBeU1oS1ZLbFdDdDdlM3dYMlRrNVB4N05rem8xRUZ6OFBLNjNZQTBDOTdORTZTcEhFSkNRbHhLcFZxbnlSSmdRa0pDYjlldTNZdFBaK0hGeW5UVFpvMHdiSmx5MUM5ZW5XY1BIblNZRHI3OTk5L2p3b1ZLbURkdW5XWU1tVUtYbi85ZFRnNU9VR1NKSHo5OWRmdzlmV0Z2NzgvSms2Y2lGR2pSc21QVTZ2VmlJaUlNTGhBbUo2ZWp2Lys5Nzl3ZFhYRnh4OS9qQ2xUcHNpZGlyR3hzWmc3ZHk0MmJ0eG9WTDdIangvTEhURS8vZlFUdkwyOW9WUXFNWGJzV0F3WU1FRCtyT25Rb1lQOC9wZ3laUXA4ZlgxUnJsdzVsQ3RYRHVYTGwwZmJ0bTBSRkJTRWF0VUtGZzhoQkRRYWpkd0kxOWY5cHVUOEhNdXVNRi91YzdMMlRKc2p6L254OXZiRytmUG5NWDc4ZUd6ZnZoMWFyUmJseXBYTDh6TWRNSnlObHR2UGVubGQvRE4xMitlZmY0N1dyVnNqSXlNRCsvZnZ4NXc1Y3dyOGV1TGk0Z3krS0VaRlJlSFJvMGZvMnJXcmZDd3RMUTBLaFFKdDJyVEJ5cFVyNWMrRzNidDN5NTM4ZCsvZXhZSUZDK1EyU2FkT25WQ25UdkZPUnJUMlBBT1dsK25TcXIrWmFkT3NPZE9XbG1XOTBtamJBbG1kMXQ3ZTNpWUhVbVZ2czFhdVhCazdkKzRFQUR4OCtOQ29NeSs3N045eFI0OGVMYmQzd3NMQ1lHZG5oeDkrK0FGMmRuWUlEZzVHYW1vcXhvOGZqLzc5K3h1MDdhdFVxWUp2dnZrRzQ4ZVBSNzkrL2VUT1dhMVdhM0xRVlhHeDVpenJzUTI5MGFoOGJFTURNSE9tcmIwenZDcUFQRGVTTktjREJ3NFlkVWowNjljdjEvdVhMMThlNjlhdE03cXlQbnIwYUF3ZlB0eWdVUytFd0N1dnZJS3BVNmZpMXExYm1EWnRHaDQrZklpMzNub0wyN2R2TjdqNjFMcDFhN1J1M1JwUlVWSHc5L2RIYUdnbzFxOWZYMHl2c25obCsxdmF3bTdKcllVUXJlM3M3SmFwVktvTEFBSWxTUXFNakl6OHYvd2U2T2JtVmttcFZQYVhKTWxIcTlWMlJsYkhJbXJVcUlFZVBYckEyOXNiTGk0dVJTcFVSa1lHQnYvVS8zMEFBQ0FBU1VSQlZBMGFsT3R0cHFTbnAyUEZpaFc0ZE9rU2J0NjhpYUNnSUZ5NWNnVyt2cjU0NVpWWGpPN2ZwRWtUckZtekJvMGFOY0tWSzFmeXJaem56NStQblR0M1l0YXNXUWdQRDBkQVFBQ1dMVnVHa1NOSEZ2dUZHNDFHZzBPSER1WFphRkdyMVVaVHBnQmd3b1FKOHMralI0L0d1blhyRUJjWGg3cDE2eGI0K2F0WHI0NmhRNGRpNk5DaHVIYnRHb0tDZ25EZ3dBSEV4Y1c1QWxpazFXby9VNmxVUjRRUW03UmE3ZTdvNk9oU1hienUzWGZmUmYvKy9YSHExQ20wYnQwYUVSRVJ1SFBuRG54OGZEQjU4dVRuT1hWaDNnL0ZYcmNmUFhvVVFOWkZTdjBGcFFVTEZ1RGV2WHVJaTR2RGhBa1RVS1ZLRmRTc1dSTTFhOWJFU3krOUJDQnJwT0tEQnc4UUdocUs4dVhMbXp4M2l4WXRqUEtrVUNpZ1ZDcVJtWmtKZTN0NytYYWxVZ21sVW1sd29VWGYwRkNyMWZMUCtpOEErblVQczM4aDBIK1owT2wwT0hMa0NHSmpZNUdTa2lJM3ZOTFQwK0h2NzQ5cDA2WUJNR3prcEtTazRKTlBQa0ZLU2dyMjdObGo5TjQ4ZCs0YzVzeVpnNWt6Wnhid1g3WmdiS3h1aHlSSjFRR01FVUtNY1hSMFRIUjNkdytXSkNsUWtxUkRrWkdScHRaNUtIS205UTNrK1BoNCtlKzFaY3NXaElXRlllUEdqWEIwZE1UNzc3K1BhZE9tWWRXcVZhaFNwUW9xVnF5SVZhdFc1WnJabk96dDdmSExMNzlnenB3NVdMMTZ0WndsTHk4dmFEUWFwS2Ftd3N2TEMwRFd4YjJjby9xQXJFNlJ0TFEwakI0OUdoY3VYTURycjJmTmZOVHBkQWFqdUdyVXFJRWFOV29VK1BVdlhib1VKMDZjUUVKQ2dqenl5OVR6NXlibjdMdmlZa3VaTHMwODUxTU9mUExKSjdoLy83NmNzeVpObWhqZDU5bXpaL0pJckJvMWFtRERoZzBHOS9tLy8vcy8vUHZmL3pZNE5ucjBhQUNtdjlpbHBLU2dRNGNPZVg3cE8zandJT0xpNHRDMmJWdWpnUVBadFduVEJwMDdkOGJDaFF2eCtlZWY0OWRmZjRXN3V6dUNnb0xRcFVzWGZQVFJSM0J5Y2tLVEprMndkdTFhUkVWRkdjeE9PMzM2TkpvMGFTSjNHbW8wR2h3N2Rreit6RWhMUzBOU1VsS3hkeHphVXA0Qnk4bDBhZFRmekxScHRwSnBTOGt5VURwdDI3aTRPUHozdi8vRmh4OSttT3YzVlZQeStuNnJ2ejI3eTVjdjQ4MDMzNFNkblIyaW82TVJIQnlNeE1SRWVIbDVJVFUxRlVsSlNYajgrREcyYnQySzRPQmcrWEcxYTlmR3JsMjdERjVyUmtZR2hCQWwxaWx1SzFuV1l4dWFiV2hMeVRRN3cwdlF1SEhqRERvc3YvenlTN1JxMWNyZ1BrSUlnOUYzcHFhWXZmZmVlM2p2dmZmeWZDNC9QejgwYTliTTVDaEJ2V2JObW1ITm1qV0lqNDh2NkVzb2RaYnl4aWdCN2dEY2hSQ2ZxVlNxL3draEFnRUVYcmh3SVJyL0xJMmhVS3ZWblhRNjNTaEprZ1lBcUFSa1ZacWVucDd3OHZKQzY5YXRuL3REMXQ3ZUhqLy8vTFBKMjB3MWhrK2ZQbzB2dnZnQ1RaczJSVUJBQU5xM2I0K2hRNGNpT0RnWVU2ZE9oWnViR3laT25JaEdqUm9oTGk0T2I3MzFsdEU1aEJEdzhQQXdPS2JUNlJBWUdJaWRPM2ZpN05telNFMU54Ymx6NTNEanhnM1VxMWNQVTZaTXlmZTE2SFE2azZOZVNtUFpoOU9uVDZOT25UclB0U2E3aTRzTHBrK2ZqaWxUcHVEVXFWTUlEZzVHZUhpNHBORm91a2lTMU1YT3ptNjFTcVhhSlVuUzVzakl5QWdBSmJNWVhUYU5HalZDOSs3ZHNXSERCclJxMVFwcjE2N0Y4T0hEaTN1RVNYN3ZoMkt2MjNmczJJSFUxRlM4K2VhYkFJQ1dMVnRpNGNLRmtDUUpiZHEwd2FwVnE0eG1Bdnp2Zi8vRHlwVXJBUUNEQnc4MnVFMnBWR0wzN3QzUTZYU1FKQ25YcVpIUG5qMHptb2xRRUE4ZlBwU3YyRisvZmwxZVd5MzdWZml2di80YUNvVUNEeDQ4d09MRmk5R3dZVU5NbWpRSmRldld4WTgvL2loM2hpc1VDbno5OWRlNGVmTW1waytmRGc4UEQweWFOQW1qUjQvRzZOR2owYnQzYnlRbEpjSGYzeDlIang3RjU1OS9EbmQzOTBLWE9TODJYTGNEZ0tNa1NjTUFEQk5DcEtoVXFvTkNpRUFIQjRlUTA2ZFBKLzU5bnlKbit2SGp4M0J5Y3NMVHAwL2xhWnNYTGx6QTk5OS9MNzh2dTNmdmpzZVBIOFBIeHdlZW5wNElEZzZHbloyZC9PV3lVNmRPQnFOcmMxSW9GRmkwYUJGOGZIemtHUkZBVm9mS2tTTkhESmFmMHRldk9wME9HUmtaMkx4NU13NGNPSUNLRlNzaUtpb0tQWHYyeFByMTZ6Rno1a3lrcEtUZ3hvMGJCZzMzMWF0WEl5QWd3S2dNWGJwME1Ub1dHUmtKUHo4L1hMdDJEWU1IRDVaSHlSUm1uZnV3c0xCY2IzdWVVUzAybk9rU3pYTnV2dnp5UzRTRWhLQmN1WEk0ZVBBZ2R1M2FoZSsrK3c2clZxMHl1RitQSGozUXUzZHY2SFE2MUtwVkN4VXJWalFZdFFXWTdneC9IaGtaR2ZJZ0VrbVNUSTQrMUMvZGx2MjJkdTNhb1UrZlB0aTFheGUyYmR1RzBhTkhZK3ZXclRoNThpUSsrK3d6OU9yVkMydlhyc1hVcVZNeFpzd1lBRmtkUXRsbkljWEh4eHZNeEh2MDZCRXFWYXBVN045OWJEalBnSmt5RFpSTy9WMFV6TFRWTWx1V3N5dkp0cTErQkcybFNwVnc0Y0lGeko4L1A5Zno2WmViQVBMK2Znc1lmOGM5YytZTVpzK2VEUUJvM0xneDFxMWJoOEdEQnlNNE9CZzlldlRBNmRPbkFmelRHZmlmLy94SGZpL2t2TWowN05rejZIUTYzTDU5R3krKytHSmUvd1JGWXFOWjFtTWJtbTFvczJGbmVBbktPV0kyWjBjNGtOVUF5ZGxKV0JSNVhkSFBLZnViMU5KaysyQ3RxbEtwekw1K2NrRVZjZ082SnBJa05RRXdSNlZTWFFjUXFGQW9BclZhN2JkQ2lKYjZVYXZObWpXRGw1Y1h1blhyWnJBVzFmUEt5TWlRcnd5YXVrM3Z4bzBiV0xac0dhNWZ2NDZaTTJjYVhCbFVLcFhvMTY4ZmV2YnNpWUNBQUF3Yk5nejkrL2ZIMUtsVDVhVVk5Sll1WFFxRlFtRTAwclJkdTNad2NIQXdXUHQ0NGNLRjhuUTNJS3NCb2k5clJrWUc3TzN0MGFWTEY3bWpYS0ZRR0RSSTlDTmdzeDk3bm9vNk41R1JrVmkwYUJFV0wxNWNMT3ZES1pWS3RHdlhEdTNhdGNPelo4OFFGaGFHNE9CZ1JFVkZWUVl3V2dneDJ0M2QvWXdrU2Fibk1CVXpYMTlmREJnd0FQNysvcmgzN3g2R0R4OE9BQ2pvZS9KNTN3K1NKRlVUUWhScjNmN3BwNStpUm8wYThQRHdrRE9hbHBhR3UzZnZva0tGQ2dnSUNNRGp4NDl4Ky9adC9QWFhYK2pmdno5T256NE5Qejgveko0OTIyZzJnYjdlMW8rT3lVMXNiS3k4Qm41UkRSa3l4T2g5QldSTm16dHg0Z1RxMUttRHdNQkE3TnExQzdHeHNYQnljakpZdWtlU0pIVG8wQUZwYVdtWU9YT212RTdjVjE5OWhjbVRKeU1pSWtJZUliTjkrL1lpZmNISmo3WFc3VVZRRVVCL1NaTDZaMlJrUUtWU0JTTXIwMVdMbXVrblQ1NmdldlhxY2dkQ3pabzFNV3ZXTExtaklUcy9QeiswYTljT1U2ZE9OV2hiNUxZeHJKNStkTmFqUjQ4d2VmSmtQSG55eEdDMGJhOWV2WXkrQ0R4NDhBQjE2dFJCUWtJQ2xpMWJob1lORytMcTFhdFl2SGd4ZkgxOTBhQkJBL1R0MnhkS3BSS1RKazJTSHpkaHdnU0RXVFpBVmoxOStQRGhYR2NSL2ZycnJ3Q0E3ZHUzdzh2TEs4OEwvOW10WHIwNno5dC8vUEhIQXAzSGxES1M2V0xQYzI1bXpKaUJHVE5teU8zWjExOS9IUnMzYmpSYUkzVGh3b1g1bnF0YnQyN1l0R2xUcnJkMzd0d1pxYW1wQUNDdi9WbTFhbFdEYWYzNzl1MlRSN0p1MnJRSmRlclV3WjA3V1Z0ZmFMVmE3TnUzRDMzNjlNbHpnTUtXTFZ2ZzZla0pKeWNuQ0NFUUhCeU16WnMzbzNIanhsaTllalh1M0xtRGRldld3Y2ZIQi8vNXozK3djdVZLUkVSRTRJOC8vc0IzMzMwSEp5Y256Sm8xeStDTDhLTkhqNHA5QkMxZ21PZGlQM2tSbE9CN3F0UXlEWlJPL1EwdzA2YVVnVHE2VkxPY1hVbTFiVy9kdW1Xd3Y1bTd1M3V1UzN2bVZKaVI0WEZ4Y1lpS2lqTDREcHJmYU5sRml4WUJNUDI5OHZidHJOVXRMMTI2VkNLZDRXVWd5M3BzUTVmQk5uU1JUMUlNckwwem5NamFDVW1TUkdabXBzaTV0cndRd3VSU0hjOXI1Y3FWdVc1UWszMU42S3BWcTBLbFVtSDU4dVVHbGFhbnA2ZTh6RVQ1OHVVeGNlSkVlSGw1SVRJeTBxaGpXQWlCWThlT3ljdWZ0R25UUnU2azAyZzBSa3VnNkpleXlQNTRmU01vNTFWWnJWYWJaeWVrS2ZxRzBQTk0rWG4wNkJGbXpKaUI1Y3VYbDBoSE8xQnlmL3VDY25aMnhwdHZ2b21BZ0FCTW5qeTVOQzg0Q2ttU1JFbThkbE5UeXQ1NTV4MGtKU1ZCcTlYaWp6LytRTE5temRDMmJWczBhTkFBRFJzMnhJQUJBMUNwVWlWNTVJZ3BhV2xwZWE0Wkh4Z1lLRTkxVXlxVmVQVG9FZXJYcjErb3YyOWUrMDdjdTNjUGl4WXR3c3N2djR6Smt5ZmpsVmRlUVV4TWpNa05UOHFYTHkrLzkyTmlZckJ2M3o2a3BhWGhoUmRlUUVCQWdQd2xtWXJWYzJmNnlaTW5HREZpQko0K2ZZb3paODdnbDE5K2dVYWpRWEJ3TU1MQ3d0Q29VU080dXJyaWp6LytRSVVLRlFvMGUwamZRZUxnNElDd3NEQjU5RXY3OXUyeGI5OCtkTy9lWFI1dEJaak9ZTjI2ZGVYT0UzMURHOGlxWjVjdVhRb0E4aFRUbmoxN0Z2bjFaMlJrNE15Wk0zQjBkSVJXcTRXUGp3L1dyMStmNSt2ODl0dHZzV2ZQSG1pMVdxU2twQlRvZ25KZXl3bVFyTVRxNkp4Y1hWM1JvVU1IS0pWS2d3dDBDUWtKS0ZldW5FSG1XcmR1YmJDY1NzT0dEZkhPTysvSXY5KzdkMC9PT0pEMXQvN2xsMThRRUJDQW4zNzZ5YUR0Y3VYS0ZjeVpNOGRndWNIYnQyOWo3dHk1OHNWNWhVS0J3NGNQSXk0dURyNit2cm0raG1iTm1xRnExYXJZdUhFajR1UGpFUllXaGtXTEZxRng0Nno5b25idDJvVnIxNjVoL1BqeEdEcDBLTmF2WHcrZFRvZjkrL2NEeUdxclBIMzZGUC8zZi84bnQxdTBXaTAwR2cwOFBUMnhmZnYyUWkzVFpnMkVFT0dTSkhtVzVsT1daS1pMby80R21Ha0NVSXIxYzBtMWJVTkNRakJwMGlRc1c3WU1BRXBzWlBqQmd3ZWgwK25rRG5EOU1yWUpDUWtZTkdnUW5qeDVJbmVzSnlRazVQdGFMbHk0Z0diTm11SDQ4ZU5HKy9EUWMyRWJHbXhEbHlScjd3eFBBUEJDY25LeXhXNElTWVdqWDBNTVFNTDU4K2VMdnY1RUtmUHc4S2lqMVdydkZlUytraVJkMGVsMGdaSWtCWjQvZi80Uy9sa21wVTJMRmkwNjZuUzZVUUFHUkVkSFY0Nk9qc2J5NWN2UnFWTW5lSHQ3RjNtWmxLdFhyK2E2N01qRGh3OVJxMVl0bytNSER4NkVyNjh2UER3OGpDckI3QnZsUEh2MkRDZE9uREM1SHY3eDQ4ZVJucDZPMXExYkl5QWdBQnMyYk1DMzMzNkxpaFVyUXFmVHlaVjg5Z1pIOXF2Nk9sM3VxNEtrcDZkRG85R1k3TmpPcmJNN09Ua1pGU3RXekxmQy91aWpqM0x0Z0x4NDhTTCs5YTkvNWJwRGMxRm90VnI4OXR0dkNBNE9Sa1JFUlBZcjBFa0FkaW9VaXMzbnpwMDdpbEpZSmdWLzU3RmZ2MzQ0ZE9nUSt2YnRLOTl3L3Z6NUF1MEcvTHp2QjVWSzlRNkt1VzcvNElNUGNQSGlSWGxwblJkZWVBRTdkdXdBQU15Yk53L3U3dTU0KysyM3NXblRKa1JIUjJQeTVNa0d6NTB6M3pWcjFnU1FsU2xURnd1U2s1UHgxVmRmNGZUcDAvS1Y4Lzc5KzZOZnYzN1E2WFRvMEtGRGdjcWRrcEtTNThXSUFRTUdvSGZ2M3RpOWU3ZGMzdXZYcjhzN2tHZDM5ZXBWSERwMENPSGg0Ymg1ODZZOFRmbnc0Y000ZlBpd3dYMlRrcEx5M0lpb3NLeTFidGRUcVZSckFJd3R3RjFUSkVrNm9OUHBBaXRXckJoeTRzU0paMzgvZmhtS21PbnNVeFQxRGVMaHc0ZGozcng1ZVBqd0lXSmlZdURxNm9yTm16ZkR5OHNMRFJzMnpQZWMrczFqVGZucnI3L1F0MjlmZVhRaFlIb0pONzBuVDU3SUd3QUJXVjhHY3Y3K1BBSURBOUd5WlV2Y3ZIa1RJMGFNUU1lT0hTRkpVcDR6R0NaUG5vekpreWZEMzk4ZmlZbUptRFZyMW5PVndSUnJ6clE1ODF3WWMrYk13WjQ5ZStEdjd3OGdxMDB3ZVBCZ2t6TXRzNitwV1JEZHVuWER0bTNiOE5OUFA4bExPQWdoc0dMRkNvd2JOODZnRGZESko1OFl2QWNrU2NLY09YTXdkT2hRdlBIR0d3WmZldldpb3FLd2JkczJYTDU4R2QyNmRjT3dZY053Nk5BaFRKOCtYWDR0V3ExV0htMDRZc1FJdlB2dXUwWVhNdHUwYVlOang0NFpuYjlIang3NWJ0NWRHTm56WEd3bkxZSUxGeTY4VVpUSFdXcW1TN1ArWnFZTldXc2RiYWxaQmtxK2JUdGl4QWc0T2pyS25lR0ZIUm1lMjh4bi9lMTZSNDhlTmJnNEJHUU4wcXBSb3daKy92bG45T2pSUSs1WXorMDdaV0ppSWg0OGVBQVhGeGVFaG9aaTl1elptRDkvUHVMajQ0dDlGcjYxWmxtUGJXaTJvWE95bERhSHpYU0dXL0xTSHptcDFXcURuYmdMSWpVMUZWdTNic1c3Nzc0TElPdktlNmRPblo1cnZXSkxsSndzN3hWbzFqZEdDVGlQdjVkRE9YZnVYRXd1OTlHZE8zY3VIRUM0bTV2YkpLVlMyVStTSkIrTlJ0TWxMQ3hNQ2dzTFEvWHExZEd6WjA5NGVYbkpvekFLb25Ianh2SlZ5NzE3OTZKNjllcm8yTEdqdkt4STloRlRSb1hTNlhEbzBLRmNQM3h5R3gydDBXanc5ZGRmWTlTb1ViQ3pzOFBZc1dQaDRPQ0E5ZXZYeTFPVDlCOFVIMzc0SVJ3ZEhURnAwaVFzWGJvVVVWRlI4UFQwekhPNlcySmlJbHhkWGJGdDJ6YjVtUDcxWlAvZ3kxNitPM2Z1RkdncTV1TEZpM085clZXclZpWTNEUzJLcTFldklqZzRXTCtCcHY2d0FIQVl3S2JNek13OXBiMkJwcDcrNzEzWTBmY0ZsTi83b2RqcjloVXJWZ0RJV3Q0azU4VVFkM2QzbkQxN0ZuWjJkdGkxYTVmSkhiOTM3OTV0dEhNNGtMWG1ZTzNhdFhILy9uMG9GQXI1d3RMYXRXdHg2dFFwZlBmZGQzTERhdGFzV2Zqd3d3K1JtWm1KbEpRVWcvWGQ5QmRBQWdJQzhQRGhRL240MWF0WFRVNjVqSW1Kd2Z2dnYyOXdUTjlocE5Gb29OUHAwS2xUSjZQYkpVbkM1NTkvam1IRGh1VzZEbHpPc2hVSEc2N2JBU0FSUUJDeXBuTCtrc3ZtUDBYSzlLTkhqeEFaR1luTGx5OGJ6TkRwMnJVclFrTkQwYWRQSDh5ZlB4L2p4bzFEVkZTVTBRaXF4TVJFZ3hrL0JmR3ZmLzNMWUxQY1I0OGVHUzFWVVZUcjE2K1hjNXBUYnBrYk1HQUFKa3lZSUg4eGJkU29FYzZjT1lOR2pScVp2SDlFUkFRYU4yNk1ldlhxNGVyVnE3aDA2WkxCcUp2c25qNTlpbTNidGhXcFRyZmhUSmRZbmd1cmE5ZXVDQWdJd0srLy9vcXVYYnRpOCtiTjBHZzBSbE9FaTBLaFVPRFRUei9GdSsrK2l4ZGZmQkZ0MjdiRnFsV3JVSzFhTlhsdkNUMVRuNE4xNnRUQmpCa3pERGEzejY1R2pScm8xcTBibGk1ZEtuZjZ6Smd4QS8zNjlUUGFmQTNJNnN6MzkvZlBzek1udTdTMHRBSlBkUzRJRzg0ellLWk1sM2I5elV3YnN0Rk1tN1YrTHVtMnJhbjlpZDU4ODAyRGprVzkxTlJVZVVtVjNidDM0OGNmZjhTQkF3Y3diZG8wN04rL0g1Y3ZYNGFmbjU5OG9mVFhYMy9GL3YzNzBidDNieXhZc01Eb2N5UXhNYkhBSGEzWHIxK0huNThmSms2Y2lGdTNia0dwVk1MRHd3TnZ2dmttTm16WWdCa3paaFRvUEFWbG8xbldZeHU2Z05pR0xuNjIwQm1lL1IrejFGMjdkZzErZm43WXNHRkRydXYwRkZiT1JzUDkrL2R4N05neEhEcDBDQmtaR1RoMTZoU3FWYXRtY0tVb0pTVUZRNGNPemZPOGQrN2NNZGlzTTd2RXhFVDQrdnBpNGNLRmNIVjFmZjRYVVVTVzhzWW9KcjlKa2hTWWtaR3hPem82K2taaEh2aDNCK2dXQUZzOFBEd2E2blM2RVVLSVVYRnhjYTVidDI3RjFxMWI0ZXJxQ2k4dkwzVHYzdDFnSTVxOHhNWEY0ZHR2djhXbm4zNXFjRHhuNWdZTkdpU3ZFMTBVUWdnc1hMZ1FGU3BVd0pBaFErVGpZOGFNZ1JBQ3NiR3hLRisrUEpSS0pWSlNVdkRaWjUvSmxYdjE2dFd4ZGV0V0hENTgyT2lxZlhaMzd0eko4M1pUTGwrK2JEQ1Z1aWl1WDcrT3k1Y3ZZK1RJa1VWNmZGeGNIQTRkT29UZzRHREV4QmowQThkSWtyUkpvVkJzUFh2MjdPM25LcVJsS3N6N29jVHI5c2pJU1BsQ1NhZE9uYkJzMlRKRVIwZGo5ZXJWME9sMCtNOS8vaU9QYmpKbCt2VHBPSFBtREtwVXFZS0ZDeGNpTkRRVWYvMzFGejcrK0dNQXdOU3BVekZ6NWt5akwzWUtoUUlPRGc1eVozcHljakxlZi85OXhNYkdvbG16WmtoSlNVSG56cDBSR3hzTG5VNkhIMzc0QWJHeHNkaXhZd2Y2OSsrUGxpMnpsbzEzZFhVMVduOU9DSUYxNjliaCsrKy94NHdaTXpCNDhHQ2prUXRObWpRcDdKcnV4Y0xHNm5ZQWVBSmduMEtoQ0h6NjlPbmhhOWV1cGVkei95SmxPam82R3Bjdlg0WmFyWWFibXh1Q2c0TUJaSDA1bkR4NU1xWk5td1luSnllRWg0ZERwVkxKWC9yMCtYcnZ2ZmN3Y2VMRXdyMnliR2JObW9YLy92ZS91SDc5dXZ5ZXlUbENKQzB0emVBenhOVHZlcjYrdmlhbjRPZTEzcUZXcXpYSzhhKy8vcHJyaGRqUTBGQm90VnJVcTFkUHZnaG1pdjZDVVZHWEI3S3hUSmRLbmdzcU5qWVdvYUdoOFBYMXhXZWZmWVpKa3liaDk5OS9SMGhJQ0w3Ly9udWpldFhKeVFscjE2N045WHo2OVR4emV2SEZGN0YwNlZKNUUvcjc5Ky9uZVo2Y3ZMeThjcjJ0UVlNR2FOQ2dnZEVvcjF1M2Joa3RKYURmcE5CVVI2Q3BVWW16WnMxQ1dscWFQTHV1T05oWW5nRUx5TFE1Nm05bStoODJsR216WjFtdnBOdTJwc1RIeHh1c0k2Nm5YL1lrT1RrWi92NysyTHQzTDNiczJJRnAwNmFoZCsvZXVITGxDZ0lEQXpGNDhHQ01HemNPMDZkUHg0Y2Zmb2dhTldxWVhDNzArdlhyaUl1THkzT1pGUDI2L0ZPblRzV0NCUXZ3MGtzdlllalFvWmc3ZHk0a1NZS1Bqdy82OSsrUERoMDY1UG1hQ3N1R3NxekhOdlRmMklabVovanplQXBrZGVTYWcwNm53OXk1Y3pGOSt2UmNPOEp6anN6TDdiaUxpd3NDQWdLZzBXZ3diTmd3OU8zYkZ3NE9Eamg1OGlRT0h6NE1Cd2NIVEpnd0FYNStmbGl3WUFFNmRlcUViNzc1QnZYcTFjT1lNV05Rc1dMRmZLY1I1VFhOd3RIUkVUTm16TUNjT1hPTTFwb3JUZG4rbGsvTlVvRG5vd053RE1BdXJWYTdKeW9xNms1eG5QVHZqdEhGQUphbzFlcVdRZ2dmQUVOalltS2NZbUppOFBYWFg2TmR1M2JvMWFzWE9uYnNtT3RWN2NURVJNeVlNUU1lSGg3NDZxdXY4T1RKRXprVEJaMkNWaENwcWFuNDlOTlBFUjBkallDQUFDaVZTZ2doRUI4Zkw2OVh0Vy9mUHJraisvang0K2pZc1NQcTFhc0hyVllMUjBkSGZQUE5OMWk0Y0NGZWZmWFZYSi9uNHNXTGFOcTBhYUhLOXNzdnZ4aDB6aGZGK2ZQbmNmRGd3VUoxaG1zMEdodzllaFRCd2NFNGNlSkU5dVZmNGdGc1Z5Z1VtODZkTzNjVy95eVpZd3VlNS8xUUluVzdmclRUM0xsemNmWHFWV3pidGcyM2J0M0Nva1dMNE9EZ2dGZGVlUVgxNjlmSHVYUG41SVlRa0xWbTI1OS8vbWt3RzBQZmFhNVFLSkNVbElRZmZ2Z0J2WHYzbG05WEtCUUZHdUZVcVZJbHpKdzVFMDJhTkRHWUh1enE2b3JaczJjaktTa0phOWV1eGNxVks3Rmp4dzZUbzAxME9oMSsrKzAzQkFRRUlDVWxCY3VXTFVOUVVCQzJiZHVHNGNPSG8xKy9mc1g2QmJNb3JMeHVCd0FJSVI0QTJBMGdzR3JWcWhIaDRlR21oOCtaVnFSTWQrblNSUjd0Y2ZQbVRibXQ4ZEpMTCtIcnI3K0dRcUhBTjk5OGcyblRwbUh3NE1IeTQySmlZbUJ2YjQvcDA2ZWpkZXZXaFhyTzdKbzJiWXFQUHZvSXk1Y3Z4NElGQ3pCdTNEaWp0UXZMbHk5djhCbWlYek14KysrbXBLV2x3ZDdlWHY0M3lXMXBxcHlOK0QvLy9CTWhJU0VHRy9kSWtnUkprcENVbElUcjE2L0R4OGZINkR3SkNRbW9XTEVpN08zdDVUVnM2OWV2WCtTUmlOYWVhWFBrT1QvMzc5OUhSa1lHZkgxOTVhVVhLbFNvZ1ByMTYyUFRwazNvMzcrL3lVM2I0dVBqaldiS0ZFUktTZ3B1M3J5SmN1WEs0ZkxseTZoZXZUcE9uRGlCTjk1NG84QWpCQk1URTFHaFFnVmN2MzY5MkVhMVpsK1d5OVFNbnR6MmhYZ2UxcDVud1BJeWJZNzZtNW4raHpWbjJ0S3lyRmVhYmR1QzJybHpKOTU0NHcxVXFsUkpibE00T2pwaTl1elprQ1FKdDI3ZHdwVXJWL0R5eXk5ajhlTEZDQWtKa1R2RDlSM2V6czdPT0hyMEtQcjM3NDlwMDZibHVrekt6WnMzNGV6c2pHKy8vUmFWSzFmRytQSGowYlZyVi9sODFhdFhsemVEWHJKa1NhNTdkQldXTldkWmoyMW90cUd6czVSTVczVm51Q1JKVjRVUVhXN2R1bVd3NDJ0cE9YcjBLQ1JKeW5OOXJKd2o5NENzcXplbWpnTlpVOHJpNHVMZzQrT0QyYk5uWStmT25mTG94QzVkdXFCNzkrNzQrZWVmc1hyMWFuVHYzdDNnalR0anhneDVOMk5Uc25mdW1OS3FWU3RVcmx3WlI0NGNNVmdUdWpURnhzWUNBSVFRVjgxU2dDS0tqNCtQZDNKeXFuLzI3Tm43SmZnMElqSXk4alNBMHk0dUxoOVVxVkxGUzVLa1VWcXR0c2ZSbzBmdGpoNDlDa2RIUjd6NTVwdnc5dlpHMDZaTjVZcnh5cFVyOFBQelEvdjI3VEZyMWl6Y3ZuMGI2OWV2eDVvMWEyQm5aNGZPblR0RG9WQkFDQUdkVG9mTXpFenMyYk5IWGhlNW9GTWNIeng0Z1BmZWV3K1ZLMWRHUUVDQXdaSWtmZnIwUVVwSzFzeW42dFdyWThHQ0JRQ3lyczdXcUZFRFhidDJoWXVMQzRDc1RTVnUzcnlKVWFOR21YeWV6TXhNaElTRVlOV3FWYWIvb1lTQVZxdEZmSHc4RkFvRkpFbENSRVFFN3Q2OWl6ZmVLTkp5bExKMzMzMVhYcTRvTDBJSVhMNThHY0hCd1FnTkRjMWU2V2NDT0NDRTJQenMyYlBnQWx3Tk40dlhYMys5ME1zNTZUM3YrNkdrNnZhb3FDZ29sVW80T3p0anhvd1orT2lqajNEbXpCbTgrKzY3V0xWcUZhWk5tNFp4NDhhaGZQbnlhTnUycmZ5NGQ5NTVCKys4ODQ3QjFmbnM3T3pzMEtwVks0TnB5SjZlbmdVdWw3dTd1L3h6V2xvYXZ2MzJXeHc4ZUJEZTN0NzQ3TFBQNE9EZ2dHKysrUWFIRHgvRy9QbnpNWHo0Y1BUdTNSdmg0ZUdJaW9yQ3laTW40ZVRraEtGRGg2SjM3OTVRS3BYbzNMa3pybCsvam9DQUFHemN1QkVqUjQ0MHVvQ1QyMmpKa3RoOHlWcnJkcjNNek16UFhGMWRKKzdjdWJOSXcrcWZKOU5idDI3RmxpMWJvTkZvTUczYU5FeVpNZ1YvL3ZtbndYMGVQSGlBUC83NEF3cUZBc0hCd1hCemM4TlBQLzJFVzdkdW9YMzc5dEJvTkFZTjZwd1g1SGZ2M2cwN096dUR4blI0ZURoV3JseUp4WXNYNDkvLy9qY0NBZ0x3d1FjZklERXgwZUNpWWxwYW1zRm9RbE8vbTdKNDhXSjVsTTZycjc1cWNucDBUcytlUGNQVXFWTXhZTUFBZzJtbkNvVUNiZHUyaGFlbkoxNS8vWFdUeTRnTkhUcFVucWF0VUNqZzdPeU1PWFBtNVB1Y3ViSG1USnN6ejNtSmk0dURTcVhDckZtemNPUEdEWG12Qng4Zkh5eGV2QmorL3Y3bzJiTW5PblRvZ05hdFcyUDc5dTN5RjcyODJyang4ZkVZTldvVU9uZnVqTTZkT3lNeU1oTEhqeC9IMmJObjBhcFZLM3p4eFJkbzBxUUpkdS9lamRXclYrT3p6ejZEdTdzNzNOemMwS05Ianp4bm9ZMGFOUXF4c2JHd3Q3YzMyU0d2MVdybHpiYjA4dHZFVzcrcFcvYjdhYlZhZUhwNlFxZlRRWktrWFBlQktTcHJ6ak5ndVprdWpmbzdJQ0FBdi8vK096T2RnN1ZtMmxLekRKUjgyM2IwNk5GRzU5SHBkQ2EvaCtyWEFPL2F0YXQ4b1dmZ3dJRjQrKzIzRFRvQWhSQ1lPSEVpN096czBMUnBVM2tnMVh2dnZTZTNneDg4ZUlCQmd3Wmh3NFlOOHVQMFN3NW1uMDM1NnF1djRxZWZmb0pTcWNUUW9VUFJ0R2xUbzQ1OEx5OHZ4TVhGWWMyYU5VWGU2eXNuYTgyeUh0dlFiRVBuWk8yWnRnaHF0WHFDU3FVU1gzenhoVENIMmJObmkwMmJOaFg2Y1NxVkt0LzdiTjY4V1F3WU1FRDg4c3N2b20vZnZ2Si9YbDVlWXZMa3lXTElrQ0hpMnJWcmhYcmVkdTNhNVh1ZjdkdTNDejgvdjBLZHR6Z3RXYkpFcUZRcW9WYXJ4NXM3WDliQ3pjMnRsbHF0bnFwU3FjNnJWQ3FoLzY5djM3NGlJQ0JBM0w5L1h5UW5KNHRqeDQ3bCt1K3UwK21FVnFzVkdSa1pJaU1qUTJSbVpzcTNmZkRCQnlJakl5UFh4ODZlUGR2ZzlyQ3dNS0hSYUl6dWw1NmVMaElURTBWQ1FvTFE2WFQ1WnVIaXhZc0c5L3Y4ODgvbG42T2lvc1RZc1dPTkhxUFYxT3VUWndBQUVxdEpSRUZVYWtXN2R1MUVabWFtYU5XcWxWQ3IxV0xxMUtsQ0NDRXVYNzRzd3NQRDgzM2U1M1gvL24wUkVCQWcrdmJ0SzdML1BWUXExWG0xV2ozVnpjM05lTGRTQzVMWGF5dXRNcFJrM1g3anhnMzU1d01IRG9pRWhBVDU5NHlNRExGOSszYng1WmRmaXVUazVDSS94NW8xYTBSNmVucWU5MGxQVHhkcjFxd3hlZHZldlh2Rmd3Y1BUTjRXSHg4dm5qeDVJcDQ5ZXlabXpwd3BObTdjbU85bndmWHIxOFc2ZGV2azM3VmFyZkR4OGNuMS9tbHBhY0xYMXpmUGN4WldXYS9ibnpmVEJha3puOGRiYjcwbE9uWHFKTDc4OGtzaGhCQTdkKzRVL2ZyMU04cFdjbkt5bURScGtuank1SWw4Yk0rZVBYbWVPeWdveU9UeDlQUjBrWlNVVk9EMzJxRkRoNFFRUW9TSGh3dXRWbHVneDVpaTFXcWY2L0Y2WlRuVEpkMytQbnIwcUJnNWNxVFl2bjI3U0VwS01yanR6cDA3d3QvZlgvajUrWmxzYStSbi9QanhZdnIwNldMMzd0M2k2ZE9uUnJmcmREb1JIUjB0VnE5ZUxmejgvRVJxYXFwOFczUjB0Tkg5MDlQVFJVcEt5bk5sYXRpd1lmTFAyZDl6cHM2cDBXaEtwRDRveTNrR1NqYlRKVjEvTTlPbWxkVk1sMVNXUzZOdHEvZkJCeC9JUDArWU1NSGtZeVpQbnB4ZmtRdnMzTGx6WXZueTVmTHZmbjUrNHZqeDQ2SkhqeDVpMGFKRkpoOXo2OWF0UE0rWjEzZm53aXFyV2Raakc5b1kyOURGdy9SNGVpdWhWcXZiQ3lHT3RXalJBdDkvLzMycFA3KzN0emMrL2ZSVGd5dWZCWkhYQnBxM2J0M0N4bzBia1p5Y2pQbno1NXVjZXFEVDZiQnAweVpzMkxBQlRaczJSWjgrZmJCdTNicDhuemMyTmxaZUxGOS9oVDZuUzVjdVlmYnMyUWdKQ1NuRUt5bys3Ny8vUGlJakk2RlFLTnFmTzNldWNEc1dFTlJxOWVzNm5XNFVnQkdTSk5VR3NxYStlSGg0d012TEM1MDdkemE1Q1lrMVNrcEt5bk1uWkNFRU1qTXpTMm9EU0FPcHFhazRmUGd3UWtKQ2NQYnMyZXdqYSs4TEliWXBGSXBOa1pHUmwwcThJTVZBaU53N3ZhWGM1bUFWTTNQWDdWVDh5bnJkYm0yWjFzOFFNald0WGdpUjYzVE1zcVFzWjlyYThrejVLOHQ1QnBocFcxUldNODBzRjU1KytVcHpMUk9ibjdLYVpUMXJ5elRiMFBtemxFeGI5VElwV3EzMnNrS2hNSnJxVUZvZVBueUlXclZ5SCtScGFyMXcvYTdLN2RxMWt4ZnAxMXU1Y2lXZVBuMktWcTFhb1h2Mzd2RDA5TXoxL1BIeDhRZ0tDc0lmZi95QmxpMWJvbVhMbGdnTEM4UEFnUVBsNlRocXRSby8vL3d6WG43NVpRREF2WHYzRUJNVGsrY1VwMXExYXVIeDQ4ZDV2dTZTSW9TUS81WkNpTXRtS1lTVis3dkRkYWFucCtmc3BLU2tOM1U2blk4UTR1MHpaODZVTzNQbURKWXNXWUl1WGJyQXk4c0xLcFhLWWovMEN5S3ZqbkFnNnlKQVNYYUU2M1E2bkQ5L0hrRkJRVGg4K0xDOHFRcUFkQUI3aFJDYnFsYXRHbGJJTmRITXJyUTZ2UE5pN3JxZGloZnJkdXZMdEg0ekxGTXNvSW93dTdLZWFXdkxNK1d0ck9jWllLWnRUVm5PTkxOY2VKYjhmYmdzWjFuUDJqTE5OblRlTENuVFZ0MFpmdkhpeGFjcWxlcGFYRnljeTYxYnR3eld2aWtOK1YzWnlia3UrTDE3OStEbjU0Zi8vZTkvYU5hc0dWYXNXSkhucG1icDZlbnk1ZzA1dFduVEJ0V3FWWk4zS2k1WHJoeCsvLzEzK1BqNFlNbVNKV2pZc0NFQVlNNmNPZkQzOTBkUVVCQisrT0VIREJvMHFGRHJmWldtVzdkdUlUNCtIZ0N1UlVaRzJzcHV5V2J4ZHdmc0FRQUhtamR2WGsyaFVBd0NNQ29sSmFWdFVGQVFnb0tDVUxkdVhmVHExUXU5ZXZXU1p3eFEvbUpqWXhFU0VvS1FrQkRjdTNjdiswMG5BV3pTNlhRL1g3eDQwV28zT0xFRTVxN2JxWGl4Ym1lbWJVMVp6elR6YkZ2S2VwNEJadHJXbE9WTU04dTJwU3huV1krWnRpMldsR25MdlF4V2NFRkExbWFXcGExbXpacDQ4dVJKZ2U0YkZSV0Z5Wk1uWTlhc1dRQ0FFU05HWVByMDZjVzIwM1BseXBXeFlNRUNqQmt6QmxldVhKRjM2dTdVcVJPNmQrK09reWRQWXR1MmJSZzdkbXllNTNuMDZKRzhhV0pwMC84TkpVbmFiNVlDMktpTEZ5OCtQWC8rL05yejU4KzNBOUJZL0g5Nzl4c1QxYjNuY2Z4ekJteFR2ZlVQaVZHdzFKdXJyclpwWFNMcnBmK1RtMVZqT2xTQ3RodTEyNm9iRTIvN0FHOXVibEo3MTFYWkdrMWp0Mng3azVvMkZqVWl0eTdTM1ZiUWl0NjlSc1U2T25QR29qWng0VUYxVTgvUUdwQS8vZ0VIemo3UUFWMUFRWWM1NXd6dlYrSVRZVEpmNE8zM3dmSHdPN2I5bnFUemxtVnB5NVl0eXMvUDE3Smx5MVJlWHE2V2xoYW54M1dsbHBZV2xaZVhhOW15WmNyUHo5ZVdMVnRpRjhMUDMvcCtUakZOODNuVE5EL2pRbmpjT0xiYkVWL3M5aTQwblNSb1doSTlKdzE2N2tMVFNZS21hVGxaMEhJWG1rNFNibXJhOHhmRGJkditMOG1aZnhoUFBQR0V6cDQ5ZTlmUGlUMDllZDI2ZFhyLy9mZjExRk5QU1pLZWUrNDV2Zjc2NjFxK2ZMa0NnVUNmcjU4M2I1N216NTkveHgrLzMzL0hyMTUwZEhRb0VBaG80OGFOK3ZEREQ3Vi8vMzZOR0RGQ2tyUml4UW9WRkJUb3pKa3ordUtMTC9Uamp6L2VkZDZ6WjgvcXlTZWY3TyszSUs1aVA4UFl6eFR4WjVwbVhUZ2NYbU9hNXE5OFB0OXZKRzJUMUZwVFU2TU5HelpvenB3NVdyVnFsYXFycSs5NGV2WlExTkhSb2FOSGoyclZxbFdhTTJlT05tellvSnFhR2tscWxiVFY1L1A5eGpUTlg5MzZmdFk1UEc3U2NYSzNJNzdZN1RmUmRQS2dhWHBPSnZSOEUwMG5qNkhlTkMwbmo2SGVjZ3hOSnc4M05lMzVpK0dqUm8wNkp1blNxVk9uNG5hWGRYL05uajFiVlZWVnZYNHNHbzJxckt4TTgrZlAxNlZMbDFSU1V0SjFkbmZNQ3krOG9FMmJObW56NXMxNisrMjM5Y01QUDl6eDhXKy8vVll6Wjg3VXUrKytxeSsvL0ZLN2R1MVNWbGFXWnMyYWRjY1JMUHYyN2RQbm4zK3VhZE9tcWFTa1JCOTg4SUVtVDU3Y2RmN1Zva1dMdEhQblRqVTJOdXExMTE3VHlwVXJiMy9BM3gwT0hEaWdXYk5tUGNCMzVmNDBOemZydSsrK2s2UkxreVpOT3Bid0FZYWV6bUF3ZU1nMHpXWFJhSFM4YmR0dlNqclkzdDV1SHpod1FBVUZCWm83ZDY2S2lvcFVXMXZyOUt3SlZWdGJxNktpSXMyZE8xY3JWNjdVZ1FNSDFON2Via3M2S09tTmFEUTYzalROZndvR2c0Y2tkVG83YmZKeWNyY2pmdGp0M1dnNk9kRDBUZlNjSE9pNUcwMG5CNXFtNVdSQnk5MW9Pam00clduUFh3eS9kVGJ5MTUyZG5hcW9xRWpvZTgrYU5VdVhMMTlXS0JUcThUR2Z6NmVtcGladDNMaFJoWVdGWFhkcS8zOFRKMDdVMXExYmxaK2ZyN1MwTkgzenpUZkt5OHZyK2hNSUJMUjY5V3JsNWVYcDFWZGZWVlZWbFE0ZE9uVEg1K1RtNXVxenp6NVRmbjUrMXdNMS9YNi81czZkMi9VK21abVpLaXdzMU1HREIvWE9PKy8wZXRhNWFacHFhR2h3NUdMNG5qMTdZazl5L3Jxc3JHeG8zNUtjWURVMU5WZkM0ZkFPMHpSbnA2U2tURFFNNDQrU3pqVTBOS2lrcEVRTEZ5N1U0c1dMVlZwYXFvYUdCcWZISFJRTkRRMHFMUzNWNHNXTHRYRGhRcFdVbE1TKzFuT0dZZnd4SlNWbG9tbWFzMDNUTEttcHFibmk5THhEZ1pPN0hmSERidTlHMDhtQnBtK2k1K1JBejkxb09qblFOQzBuQzFydVJ0UEp3VzFOSjhYalRMT3lzcko4UGw5NDNMaHgrdXFycnpSczJMQ0V2ZmZwMDZlMWZ2MTZiZDI2VmNPSEQrL1hhN1pzMmFMbHk1Y1Aya3l4dTc0SDhyVGFxMWV2YXVuU3BWcTllcldtVDU4K1dLUDFxcjI5WFhsNWVmcnBwNTlrMjNaV09CeitMcUVEb0RkR2RuYjJyMi9kTWI1STBoaEpTa2xKMGZQUFB5Ky8zNitYWG5xcHp5Y2xlMEY3ZTdzT0h6NnNpb29LVlZkWHh4YXpKRFZLK3JQUDU5c2VEQVpQU3VyOTF5Z3c2SnpjN1hodzdQYWVhTnJiYVBwTzlPeHQ5TndUVFhzYlRYZWpaVytqNVo1bzJ0dmMySFNLMHdQRVF5UVNpYVNucDgrNGN1WEsxSXlNREUyYk5pMWg3ejF1M0xpdU03eGp4NUxjeTR3Wk13WjFKc013Qm5RaFBQYWFWMTU1Ulk4OTl0Z2dUZFczUFh2MmFOKytmVElNNHl2VE5EOUsrQURvbFdWWlAxcVd0WGZFaUJILy90QkRENTB5RE9NUjI3WW5uVDkvM25mdzRFR1ZsWlhKc2l5TkdUTkdZOGVPSFhCelRyQnRXMmZPbkZGeGNiRUtDd3RWV1ZtcEN4Y3V5TGJ0cUtRSzI3Yi91YVdsWmNYWnMyZS92bmp4NHQwUDJNZWdjM0szNDhHeDIzdWlhVytqNlR2UnM3ZlJjMDgwN1cwMDNZMld2WTJXZTZKcGIzTmowNTQvSmlYR3R1MzNKR25idG0xcWIyOVA2SHNQSHo1Y3FhbXBDWDNQZUV0TlRlMzNuZTN4MU43ZXJ1M2J0MHZxL2huQ1hlcnE2dHJDNFhDNWFacnpvdEhvQk1Nd2ZpY3AzTnpjck4yN2QydkpraVZhc0dDQmlvdUxWVjlmNy9TNHZhcXZyMWR4Y2JFV0xGaWdwVXVYYXZmdTNiSHp4c0tHWWZ3dUdvMU9NRTB6THh3T2w5ZlYxYlU1UFMrNk9ibmJjZi9ZN1gyamFXK2k2ZDdSc3pmUmM5OW8ycHRvdWlkYTlpWmE3aHROZTVOYm0wNktPOE1sS1JLSlhFeFBUNS9aMU5UME4yMXRiWHIyMldlZEhnbjk4TkZISCtubzBhT1NWR21hNXI4NVBRL3VycjYrL29wbFdRSExzajdOeU1qNDByYnRxNUltTlRVMS9lTGt5Wk1xTFMxVk9CeVdZUmpLek14MDlOZVhybDI3cHYzNzk2dW9xRWliTm0zU2lSTW4xTlRVSkVrUjI3WS85Zmw4dnpWTjh6M0xzZ0wxOWZXY0ErNVM3SFp2WXJmM2phYTlpYVo3UjgvZVJNOTlvMmx2b3VtZWFObWJhTGx2Tk8xTmJtMDZhZTRNbDZTVWxKUzNKRFdXbEpTb3VycmE2WEZ3RDlYVjFkcTVjNmNrTlVhajBkODZQUThHSmhRS25RNkh3MzhZTldyVVl6NmZ6eTlwbDIzYmJTZE9uTkNhTldzMFo4NGNyVnUzVHNGZzhQYnp1QWRWWjJlbmdzR2cxcTVkcTlteloydnQyclU2Y2VLRWJOdHV1elhmeXlOSGpzd01oOE4vQ0lWQ3B4TXlGQjRZdTkxYjJPMzNSdFBlUXROM1I4L2VRcy8zUnRQZVF0TjlvMlZ2b2VWN28ybHZjWFBUN2ova2Q0Qm16Smp4aXFTdlI0OGViZS9Zc2NQSXlNaHdlaVQwNHVMRmkzcmpqVGZzeTVjdkc1TG1tYWE1eCttWjhPQ3lzckpHKzN5K2Y1QzBSTkp6c2I5UFQwK1gzKytYMysvWDQ0OC9IdmYzdlhEaGdpb3JLMVZaV1NuTHNtNy8wREZKMnpzN08vL2oxS2xUbCtQK3hrZ1lkcnMzc052N2o2YTlnYWI3aDU2OWdaNzdqNmE5Z2FidmpaYTlnWmI3ajZhOXdlMU5KODB4S1RHV1pmMVBlbnI2Nk92WHJ6OWJWVldsN094c2pSMDcxdW14Y0p2dnYvOWVLMWFzVUdOam95R3B5RFROUHprOUUrSWpFb2xjdHl3clpGbFdjWHA2K2s3YnRwc013L2hsYTJ2cmFOTTB0V3ZYTGgwL2Zsd2RIUjNLek16VXd3OC9mTi92MWRMU29vcUtDbTNhdEVrZmYveXhUTk5VYTJ1ckpKMjNiZnRQaG1Fc04wM3pBOHV5UXBGSTVIcmN2a2c0Z3QzdWZ1ejJnYUZwOTZQcC9xTm45NlBuZ2FGcDk2UHAvcUZsOTZQbGdhRnA5L05DMDBsM01WeVMwdExTL3BxYW12ckxhOWV1L2UzZXZYdnRLVk9tR0JNblRuUjZMRWc2ZlBpd0Nnb0s3TmJXVmtQU2pyYTJ0b0tmZi82NXcrbTVFSCtXWlRWRUlwRy9XcGIxOFlRSkV3N1p0aTFKayt2cjZ4ODZjdVNJU2t0TFZWZFhwMGNlZVVRVEpreVF6M2Z2VTVzNk9qcDA3Tmd4ZmZMSkoxcS9mcjBPSFRvVWUyaG5xNlNkUHAvdjk2RlE2UGVSU09TL0xjdHFHTnl2RUluR2JuY3ZkdnY5b1duM291bUJvMmYzb3VmN1E5UHVSZE1EUTh2dVJjdjNoNmJkeXl0Tko5MHhLYmN4c3JPei84VzI3VUpKOHZ2OWV1dXR0NVNlbnU3MFhFT1NaVm5hdkhtektpc3JKVW1HWWF3SmhVTHJKZG5PVG9aRW1qNTkrb2lVbEpUNWhtRzhLZW52ZFdzSHBhV2w2ZVdYWDFadWJxNm1USm5TNDNXMXRiV3FxS2pRM3IxNzFkRFFkWTNibHZRWFNkdWowZWgvMXRUVThCRE1vWUhkN2lMczlyaWdhUmVoNlFkR3p5NUN6M0ZCMHk1QzB3K0VsbDJFbHVPQ3BsM0VhMDBuODhWd1NWSjJkdlppMjdZL2xmUUx3ekQwekRQUDZNVVhYOVRUVHordDhlUEhhK1RJa1VwTlRYVjZ6S1FTalViVjNOeXNTQ1NpMDZkUDY4aVJJenArL0xodTNSbmNhaGpHaWxBb1ZPcjBuSERXekprek16czdPLy9SdHUwbGtxYkcvbjdxMUtuS3pjMVZUazZPQW9HQUtpb3FkTzdjdWR0ZmVzNHdqTzArbjYvazVNbVQvNXZ3d2VFSzdQYkVZN2NQTHBwT1BKb2VQUFNjZVBROHVHZzY4V2g2Y05CeTR0SHk0S0xweEV1R3BwUCtZcmdrNWVUa2pMdHg0OFlhU1VzbERYZDRuS0hxcXFSdHc0WU4rOWRBSUZEdjlEQndGU003Ty92WHRtMi9LV21ScERHOWZFNmpwRC83Zkw3dHdXRHdwRno2djR0SUxIYTdLN0RiNDRpbVhZR200NFNlWFlHZTQ0aW1YWUdtNDRDV1hZR1c0NGltWGNGVFRRK0ppK0V4T1RrNUkyL2N1TEZBMG91Uy9rN1NlRWxwU3RLejB4M1VJYWxCVWtSU1VOS1JZY09HbFFjQ2dXWm54NExiVFo0OCtlRkhIMzAwMXpDTUpicDVqTXBmYk52ZTN0TFNVbEZYVjlmbTlIeHdKM1o3d3JEYkU0U21FNGFtRTRDZUU0YWVFNFNtRTRhbUJ4a3RKd3d0SndoTkp3eE5Bd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EeStEK0lEcWFVZWtUTFNRQUFBQUJKUlU1RXJrSmdnZz09IiwKICAgIlR5cGUiIDogImZsb3ciCn0K"/>
    </extobj>
    <extobj name="ECB019B1-382A-4266-B25C-5B523AA43C14-2">
      <extobjdata type="ECB019B1-382A-4266-B25C-5B523AA43C14" data="ewogICAiRmlsZUlkIiA6ICIxMjA3MTIxOTEwMSIsCiAgICJJbWFnZSIgOiAiaVZCT1J3MEtHZ29BQUFBTlNVaEVVZ0FBQlRnQUFBQ2dDQVlBQUFBbzVBTnlBQUFBQ1hCSVdYTUFBQXNUQUFBTEV3RUFtcHdZQUFBZ0FFbEVRVlI0bk8zZGVVQlU1ZjRHOE9jTUNGNVRNTFVVcjRtbS9jaExLY3lJeU0yRjFFd0xvVnpETGN2UzBMUlZLN1hVM0pkdVpTNW91WlNsWGt3TmNNVU5UVk9VTFpmTW01WTdhQW95S3NzQTUvMzlnVE15c2cwd00yZVc1L09QY09iTXpEdkQ0M2RtM25rWGd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lMNUlTamVBaUlpSWlJaUlpTWljaEJEQ2xQTWtTV0svQ0pFRFVDbmRBQ0lpSWlJaUlpSWlJcUtxWWdjbkVSRVJFUkVSRVJFUjJTMTJjQklSRVJFUkVSR1JRemwrL0RnMEdnM0dqaDFiNW1VNm5VNkJsaEdSSmJDRGs0aUlpSWlJaUlnY1VrcEtDalp2M3F4ME00akl3dGpCU1VSRVJFUkVSRVFPNlpWWFhzRm5uMzJHakl3TXBadENSQmJFRGs0aUlpSWlJaUlpY2tnREJneEE4K2JOTVh2MmJLV2JRa1FXNUtwMEE0aUlpSWlJaU1neCtQdjdKMGlTMUU3cGRoRHBTWktFeVpNbjQ2V1hYc0x1M2J2UnRXdFhvOHZWYXJWUXFHbEVBQUFoUkh4S1NzclRTcmZEM25FRUp4RVJFUkVSRVprRk96ZkpGbmw3ZTJQVXFGR1lQWHMydEZxdDBzMGhNaUpKVXJEU2JYQUVITUZKUkVSRVJFUkVacFdjbkN3cDNRWnlla1lqTXdjTkdvVGR1M2RqL3Z6NTZOZXZuK0U0czBwSzRnaGk4MkVISnhFUkVSRVJFUkU1TkpWS2hTbFRwaUE4UEJ4Tm1qUlJ1amxFWkdhY29rNUVSRVJFUkVSRURxOVpzMllZT1hJa1ZxMWFwWFJUaU1qTTJNRkpSRVJFUkVSRVJFNWg2TkNoYU5teXBkTE5JQ0l6NHhSMUlpSWlJaUlpSW5Jb1R6NzVKSktTa2tvY1Y2bFUrTzY3N3hSb0VSRlpFa2R3RWhFUkVSRVJFUkVSa2QxaUJ5Y1JFUkVSRVJFUkVSSFpMVTVSSnlJaUlpSWlJaUtISWttU3BIUWJpTWg2T0lLVGlJaUlpSWlJaUlpSTdCWTdPSW1JaUlpSWlJaUlpTWh1c1lPVGlJaUlpSWlJaUlpSTdCWTdPSW1JaUlpSWlJaUlpTWh1Y1pNaElpSWlJaUlpSWlJaUMycmR1blVUVjFmWFNhVmRwbGFySTR2L1hsQlFNUDNZc1dPWHJOTXl4OEFPVGlJaUlpSWlJaUlpSWd2eThmRkpPM1BtekF1U0pEVXM1ZUtSK2grRUVGZDlmSHhHSHp0MnpJcXRzMytjb2s1RVJFUkVSRVJFUkdSQjY5ZXZMMVNwVkp0TU9IWGordlhyQ3kzZUlBZkREazRpSWlJaUlpSWlJaUlMazJWNWd3bW5tWElPM1ljZG5FUkVSRVJFUkVSRVJCYW1VcW4yQ1NFeXlqbmxocWVuNXo2ck5jaUJzSU9UaUlpSWlJaUlpSWpJd3BLU2t2SWxTWW91NTVUbytQajRBcXMxeUlHd2c1T0lpSWlJaUlpSWlNZ0tKRWtxY3dxNlNxWGk5UFFxWWdjbkVSRVJFUkVSRVJHUkZXUmxaZTBDb0MzbEl1M05temQzVzdzOWpvSWRuRVJFUkVSRVJFUkVSRlp3NXN5WlBDSEU1bEl1aWoxejVreWUxUnZrSU5qQlNVUkVSRVJFUkVSRVpDVmxURlBuOVBScVlBY25FUkVSRVJFUkVSR1JsVWlTdEIxQWRyRkQyWklrN1ZDcVBZNkFIWnhFUkVSRVJFUkVSRVJXa3BTVWxBMWdtLzUzU1pLMjNqMUdWY1FPVGlJaUlpSWlJaUlpSWlzU1FoaW1wTXV5ek9ucDFjUU9UaUlpSWlJaUlpSWlJaXR5YzNQYm92KzVWcTFhVzhvN2x5ckdEazRpSWlJaUlpSWlJaUlyU2toSTBBTFlEQ0QyNE1HRHQ1UnVqNzF6VmJvQlJFUkVSRVJFUkVSRVRtaURKRWxDNlVZNEFrbnBCbGhUWUdDZ1IzNStmaDhBblFDMEJkQUl3SU1BWEJSdG1PMG9CSkFKSUIxQUlvRDlOV3JVMkhEM1d3VXlBMmF3UXN5Z2dwalBDakdmVnNROFZvaDV0QkJtcjBMTUhwWEt6OCt2bVVxbEdnWmc4dDFEVTJWWlhwV2FtbnBPdVZhUjBsaFRLOFNhYWlYTVlvWHNQb3RPMGNFWkdCallVS2ZUVFpZazZXVUF0WlJ1ajUzSkZrSjg2K2JtTmpVaEllR3EwbzJ4Vjh4Z3RUQ0RGc1o4Vmd2emFXYk1ZN1V3ajlYQTdGVUxzK2VrZ29PRGEyWmxaYjBvU2RKd0FGMUxPVVVBMkMyRVdPSHA2YmtwUGo0KzE4cE5KSVd3cGxZTGE2b1pNWXZWWWxkWmRQZ09UbzFHTTFBSXNSUkFiVW1TMEw1OWUzVHExQWxQUFBFRUdqVnFCQThQRDdpNmNxWStBQlFVRkVDcjFTSTlQUjBuVHB6QS92MzdjZmp3WVFnaEFPQzJKRWtqazVLUzFpamRUbnZEREpxT0diUSs1dE4wektmbE1ZK21ZeDdOaTlrekhiTkhBS0RSYU5SQ2lGY0JEQUpRRndEYzNOenc5Tk5QSXpRMEZFSUl4TWJHWXUvZXZkRHBkUHFyM1FUd2d5UkpLNUtTa3BJVmFqcFpBV3VxNlZoVExZdFpOSjBqWk5HUk96Z2x0VnI5Q1lBcEFCQVNFb0kzM25nRFhsNWV5cmJLenFTbHBTRXlNaEtiTjI4R0FFaVNORGtwS1drYWlyNk5wZkl4ZzJiQURGb004MmtHektmWk1JOW13RHhXQ2JObkJzeWVjd2dLQ3FxWG01czdTS1ZTdlNxRThOTWY5L0h4UVZoWUdIcjI3QWtQRHcrajYyaTFXbXpidGczUjBkRTRmZnEwNGJna1NhbXlMSytvV2JQbUQ0Y09IY3F3M3FNZ0MyTk5OUVBXVkxOZ0ZzM0Ezckxva0IyY3ZyNitidTd1N3NzQkRIWjNkeGV6WjgrV09uWHFwSFN6N05yKy9mdng0WWNmaXJ5OFBBbkE2cnk4dk5kT25qeXBxL0NLVG9vWk5EOW0wSHlZVC9OalBxdU9lVFEvNXRFMHpKNzVNWHNPU2FYUmFMcmRIYTM1SWdBM0FQRHc4RURQbmowUkZoWUdIeDhmazI3bzlPblRpSTZPeHJadDI2RFZHcFowMHdIWXBGS3BsaWNtSnU0R0lGdmdNWkFWc0thYUgydHExVENMNW1jdldYVEl4VlFmZWVTUitRQkcxSzlmSDB1V0xKSGF0bTJyZEpQc25yZTNOLzc5NzM5TCsvYnRRMDVPVGh0WFY5ZmFhV2xwTzVSdWw2MWlCczJQR1RRZjV0UDhtTStxWXg3TmozazBEYk5uZnN5ZTQvRHo4MnZtNWVYMVR1UEdqVmNCZUJQQUU1SWt1UVFHQm1MMDZOSDQrT09QMGFsVEp6Um8wTURrMjJ6UW9BR2VldW9wREJ3NEVDMWF0TUR0MjdkeDVjb1ZGd0JQQ0NHR2VIbDV2ZUxsNVZXM1ljT0c1OUxUMDI5YTZLR1JoYkNtbWg5cmF0VXdpK1puTDFsMHVCR2Mvdjcrb1pJa1JkZXRXMWVzWHIxYWF0eTRzZEpOY2loWHJsekJrQ0ZEeE0yYk55VUFvY25KeWJGS3Q4bldNSU9XeFF4V0QvTnBXY3huNVRDUGxzVThsbzNac3l4bXp6NlZ0V0dRbDVjWFFrTkRFUklTQW5QL1g3bHk1UXBpWTJNUkV4T0Q5UFIwL1dGdVRHUm5XRk10aXpYVmRNeWlaZGw2RmgycWd6TWdJT0NSd3NMQ1h3RTh1R0RCQWp6MTFGTktOOGtoSFR4NEVHUEhqZ1dBVEJjWGx6WkhqeDY5cUhTYmJBVXphQjNNWU5Vd245YkJmSnFHZWJRTzVyRWtaczg2bUQzN1VkNkdRV0ZoWVFnSUNJQktwYkpvRzJSWnh0R2pSeEVkSGMyTmlld01hNnAxc0taV2pGbTBEbHZPb2tOTlVXL1VxTkVhQUswSER4Nk0vdjM3SzkwY2g5VzBhVlBjdVhNSHg0OGYvNGNRNHYvUzB0SnNlaWN0YTJJR3JZTVpyQnJtMHpxWVQ5TXdqOWJCUEpiRTdGa0hzMmZiZ29LQzZqMzAwRU92L2ZPZi8xd3FoSmdNb0IyQW1qNCtQaGcrZkRpbVRwMks1NTU3RGsyYU5JRWtXWDVNakNSSmFOS2tDYnAyN1lyKy9mdWpZY09HdUg3OU9tN2N1Rkh6YnR0R05tN2MrSVZHalJxNU5XL2UvTXlsUzVkeUxONG9NZ2xycW5Xd3BsYU1XYlFPVzg2aXc0emc5UFB6QzFDcFZFZWFObTJLLy83M3YzQnpjMU82U1E1TnA5Tmh3SUFCdUhEaEFvUVFBU2twS1lsS3QwbHB6S0IxTVlPVnczeGFGL05aUHViUnVwakhlNWc5NjJMMmJJN1pOZ3l5Rm01TVpOdFlVNjJMTmJWc3pLSjEyV29XTFR2WHdJcFVLdFVrQUJnMmJCakRiQVZ1Ym01NCtlV1hBZHg3N3AwZE0yaGR6R0RsTUovV3hYeVdqM20wTHVieEhtYlB1cGc5MitEbjU5Zk0zOTkvcWxxdC9rc0lzUVBBQUVtUzNBSURBekZ6NWt6czJMRUQ0OGVQdDduT1RRRHc4ZkhCK1BIanNXUEhEc3ljT1JPQmdZR1FKTWtOd0FCWmx1UFVhdlZmYXJWNmlwK2ZYek9sMitxTVdGT3RpelcxYk15aWRkbHFGaDFpQktlZm41K2ZTcVZLYWRpd0lhS2pvMUdqUmcybG0rUVU4dlB6RVJvYWltdlhya0VJNFplU2t2S3IwbTFTQ2pPb0RHYlFOTXluTXBqUDBqR1B5bUFlbVQybE1IdktVR0xESUd2aHhrUzJnVFZWR2F5cEpUR0x5ckRGTERyRUNFNlZTalVHQUFZUEhzd3dXMUdOR2pVd2VQQmdBSUFrU1dNVmJvNmltRUZsTUlPbVlUNlZ3WHlXam5sVUJ2UEk3Q21GMmJNdWpVYWpWcXZWQzdWYWJab2tTV3NBZEhWemM4T3p6ejZMeFlzWEl5WW1CaU5HakxEYnprMEFhTnk0TVVhT0hJblkyRmdzWHJ3WXp6NzdMTnpjM0NRQTNTUkpXcVBWYXRQVWF2VkNqVWFqVnJxdGpvdzFWUm1zcVNVeGk4cXd4U3phL1FqTzRPQmdWNjFXbTY1U3FlcnYzcjBiSGg0ZVNqZkpxV2kxV25UdDJoV3lMRjl2MGFKRm8vWHIxeGNxM1Nacll3YVZ4UXlXai9sVUZ2TnBqSGxVbGpQbmtkbFRsak5uenhxQ2dvTHE1ZWJtRGxLcFZLOEtJZnoweDMxOGZCQVdGb2FlUFhzNmZPYTFXaTIyYmR1RzZPaG9uRDU5Mm5CY2txUlVXWlpYMUt4Wjg0ZERodzVsS05oRWg4S2FxaXpXMUh1WVJXWFpXaGJ0ZmdSblZsYld2d0hVOS9Qelk1Z1Y0T0hoZ1RadDJnQkFnN05uei81YjZmWW9nUmxVRmpOWVB1WlRXY3luTWVaUldjNmNSMlpQV2M2Y1BRdFNhVFNhN21xMWVsMWVYbDZhSkVrTGhCQitIaDRlR0RCZ0FOYXNXWU0xYTlaZ3dJQUJUcEg1c2g2M0VNSlBrcVFGZVhsNWFXcTFlbDNidG0yZmdRTjhCbFlhYTZxeVdGUHZZUmFWWld0WnRQdmlMa25TQ3dEUXFWTW5wWnZpdFBUUHZmNXY0V3lZUWVVNWV3Ykx3M3dxai9tOGgzbFVuclBta2RsVG5yTm16OXpzZWNNZ2ErSEdSSmJIbXFvODF0UWl6S0x5YkNtTGR0L0JDYUFYd0VBclNmL2NDeUZDRlc2S1VwaEJoVEdENVdJK0ZjWjhHbUVlRmViRWVXVDJGT2JFMmF1MjRPRGdtdjcrL3VGcXRYcVhTcVg2UzVLa1R3QTA5Zkx5d3NpUkl4RVRFMU44TFVxbG0yc3pTbHQ3dEZHalJnRFFGTUJrbFVyMXAxcXQzdW52N3g4ZUhCeGNVK0htMmh2V1ZJV3hwaG93aXdxenBTemE5UnFjZm41K2RWVXFWV2E5ZXZXd2MrZE9wWnZqdElRUWVPYVpaNUNabVFsSmt1b21KU1ZsS2QwbWEyRUdiWU16WjdBOHpLZHRZRDZMTUkrMndSbnp5T3paQm1mTVhuVnBOQnExRU9KVkFJTUExQVdLT3UyZWZ2cHBoSVdGSVNBZ0FDcVZJNHhYc1I1WmxuSDA2RkZFUjBkajc5NjkwT2wwK290dUF2aEJrcVFWU1VsSnlRbzIwZWF4cHRvRzFsUm0wVmJZVWhidCtoWFJ4Y1hsQ1FCNDlORkhsVzZLVTVNa3lmQTNrQ1RwQ1lXYlkxWE1vRzF3NWd5V2gvbTBEY3huRWViUk5qaGpIcGs5MitDTTJhdUtvS0NnZXY3Ky9tTTBHazJLRUNJSndHZ0FkVXViZHMzT3pjcFRxVlFvWXpwL1hRQ2poUkJKR28wbXhkL2ZmMHhRVUZBOWhadGJMbEVPUzk0dmE2cHRZRTFsRm0yRkxXWFIzbDhWV3dOQWl4WXRsRzZIb29RUXVIcjFxdEd4dkx3ODNMNTkyMnB0MFA4TmhCQ3RyWGFudG9FWnRCRk9uTUh5T0VVKzc5eTVvM1FUS3NSOEFuQ1NQTm9ESjh3anN3Zmc3Tm16aHArTGpWb3ordG5TbkRCN3B1S0dRUXJneGtSVjVoUTF0YkN3RURkdTNBQUE1T2ZuSzl5YTByR21Pa2NXN1lHdFpOSGVDL1dUZ1AzMDJNZkd4bGJxVFdScWFpcVNreXVlSWZIYmI3OWg4T0RCa0dYWmNHekZpaFVZUDM2ODBURkwwZ2RhbHVVbnJYS0hadEs2ZGVzbS9mcjFjNm5HVFpnMWd6dDI3Q2oxZUVGQkFXN2Z2bzNyMTYvajc3Ly9OcnBNbG1YTW5Udlg2SVgzK1BIajJMWnRXNm0zSmNzeVRwdzRVZUo0WVdFaGZ2enh4MnEwWGxuMm1zSHkyRm8reTNQNzltMXMzTGdSQlFVRkpsK25zdGt0emNXTEZ6Rno1c3d5THo5MjdCZ1dMVnBVNG5oaFlTRTZkT2pBR2xrSjlwVEh5anA1OGlTS0QzaEpTRWpBbVRObmpNN1p2MzkvaWRkd2MyUllDZmFXUjN2S25qVmV4KzkzN2RvMWs4NTk2YVdYREQ4LzlkUlRocCtEZ29KTXVoOXpzSWZzbVNGdkpyUFdoa0ViTjI0MDZSaFFsTWV0VzdkVzZ2WWpJeU1yOWZwL3Y2eXNMR3pmdnIzSzF6Y0haOXFZaURYVk5CY3ZYc1RRb1VPaDAra3daTWdRL1BUVFR4VmVaOUtrU1Nnc0xLelUvVlNIUGRSVUMzUDRMT2JuNStPYmI3NnA5R2VXQ3hjdUlENCt2bExYcVE1YnlhS3JrbmRlWFVLSXh3REEyOXZiWXZmeDAwOC9ZZHEwYVNhZm41U1VWT1pscWFtcHlNakl3TXN2djJ6U2JmMzU1NTlZdEdnUk5tM2FWTzYzdFh2MzdrWDM3dDJOcHFrTUh6NGNyN3p5Q2s2ZE9nVmZYMStUMjE5VlRaczJCUUJJa3ZTWXhlL01qRnhkWFNlZE9YUG1CWTFHczBtVzVRMmVucDd4OGZIeEpyOURNM2NHNTh5WmcyZWZmUlpmZlBFRnRtN2RDbGRYVjlTb1VRTzFhdFdDcDZjblBEMDkwYkpsUzd6Kyt1dUc2L3o2NjY4NGZ2dzRhdFNvWVRqMjhNTVA0K09QUDhZenp6d0RWMWZqLytaMzd0ekIyTEZqc1dEQkFqenh4TDBSNUhsNWVaZzFheGI2OXUxYm9sM1oyZGtJRHc4dnQrMlhMMTlHWW1KaVZSOTZ0ZGxyQnN0amEva3NTMkZoSVQ3KytHUGs1dVlpTEN3TUhUcDBNRnlXazVPRGYvempINGJmWDNqaEJiei8vdnNBS3BmZFZhdFdZZE9tVFViMys5TlBQMkhXckZtNGNPRUN3c1BEVVZCUWdOemNYR3pjdU5Gd204MmJOOGVNR1RPZzArbnd6anZ2R0s0cnl6SnljbktzTnIzUEVmSnBMM21zQ24wOUhETm1ESUNpRHpVZmZ2Z2hJaU1qNGVQamc2dFhyMkxPbkRsWXZYbzE2dFc3TjJPeHN2WFhWdGhiSHUwcGU5WjRIYitmRUFMejU4OUg2OWF0OGM5Ly90TmlqODBjN0NGNzFjMWJSWUtEZzJ0bVpXVzlLRW5TY0FCZDljZTl2THdRR2hxS2tKQVFORzdjMkZ4M0J3Q1lOV3NXZXZmdVhlRXhBRmk1Y3FYaHk1d3VYYnFnWWNPR0pjNjVmdjI2MFhwM3NpemowS0ZENk5peEl3QWdMQ3dNUU5IbzRNek1UTU50ckYyN0ZyVnExU3B4ZS9uNStaZzFheGJxMXEyTDl1M2JWL2g0MXExYmh6VnIxaUE5UFIzZTN0NFlOMjRjMnJWclYrSDFUS0hmbU9qWlo1L0ZsU3RYRUJzYmk1aVlHS1NucCtzM0p2cEVyVmJ2RmtLczhQVDAzQlFmSDU5cmxqdXVnb0NBQU15ZE94ZFBQLzIwNFZoOGZEd21UWnBVN3ZWWVUwMTdiYTVac3laa1dZYWJteHNXTDE2TXp6NzdETjI2ZFVQdDJyVkxQVitXWld6YnRnMmZmdnBwOVI1MEpkaERUYlVrUjgzaXVISGo4UHp6enlNNE9CaDVlWGxZc21RSlhuMzExVkxQYmR1MnJWRmZrWXVMQzNidTNJa2RPM2JBeTh2TFRJKytZcmFTUmR0ODUyMjZ1Z0FzT2xVakxDd012WHIxQWdDMGE5Y08rL2J0TS9xd1h0b3hvT2dEZjd0MjdVcUVLaUVoQWV2WHJ6ZjhucGFXaHFTa0pHZzBtaEszb2ZmY2M4OFovWjZUazJQb1NKVmxHVnUyYk1IQ2hRdlJ1WE5uby9PRUVCZzFhcFRoOThEQVFNeWRPOWZVaDE0cHhmNEdkUzF5QnhZa1NWSkRJY1Fia2lTOWtaV1ZsYUZXcTZNbFNkcVFsWlcxNjh5Wk0za1ZYTjBpR1J3N2RpeDhmSHpRczJkUDdOaXhBOWV1WGNPUUlVTnc4ZUxGRXFONm82T2owYXRYTC9UczJiUEU3ZWl6Q3dDMWE5ZkcrdlhyVWFkT0hZd2FOUXFabVprbXQ2ZFdyVnFJam80dTk1emluVnBLc09jTWxzY1c4MWxjZG5ZMkpreVlBSzFXaTRVTEY4TEZ4UVVIRGh3d1hCNFFFR0QwZTNHVnphNlBqdzhtVEppQW5UdDN3dFhWRlN0WHJvU3JxeXMyYjk2TW5Kd2NSRVJFb0UrZlBrWnZJdXJVcVlNRkN4WWdJaUlDdlh2M05yd0JLaXdzaEl1TFZRYm9BSENjZk5wNkhxdHE1c3laR0RCZ0FGcTFhb1Z1M2JxaGI5KyswT2wweU1qSUFBRE1uejhmSDM3NG9WSG5KbEQ1RE5zS2U4eWp2V1hQa3EvakdvMm1SQlpWS2hXR0RSdFc0dm8zYjk3RTBhTkhUVzczclZ1M1VLZE9IWlBQcnl4N3lWNDE4MVlxL1laQldxMTJrQ1JKRnQwd0tEWTJGb3NYTHpiOExzdHlpWHpkZjJ6YnRtMklqNC9IbFN0WGpEckkxcTVkVytMMm4zbm1HUUJGbjVNZWVPQUJGQlFVNEpkZmZzSFNwVXR4OXV4WkhEcDBDRUJSUitTeFk4ZEt6TFFJQ0Fnd2RIcW1wYVhCeThzTGRlclV3ZlRwMDQyT0FjRHk1Y3RMZExKbVpHUmc3dHk1YU5pd0lmNzczLzlpM0xoeGlJdUxnN3U3ZStXZXFBbzBidHdZSTBlT3hPdXZ2MTU4WXlKSnA5TjFreVNwbTFhcnZhbFdxeFhibU9pNTU1N0RpaFVyREIyY1FnZ3NXN1lNTDczMEVnNGVQRmp1ZFZsVDc5VlVXWmFOT29uMWhCREl6czQyK296OS9QUFBsN29NWEZ4Y0hEdzhQQ0JKa2xYWHhyV1htbXBCRHBWRkFQampqejl3OE9CQlRKZ3dBVUJSclM0dlZ4NGVIdGl6WncrV0wxK080Y09INDVsbm5vRXN5NGlOamNXZE8zZnc1WmRmR3M1dDJyUXBsaTlmWHUzbm9LeDIzS1ZvRnUyOWc5TVRBQjU0NEFHTDNZRWtTVVlmZ2xVcVZZa1B4YVVkMDl1OGVYTzV0eDhRRUdENHVheE9nT0wwSGFkNmUvYnN3YTFidDlDaVJRdnMyN2V2MUEvdE9UazVFRUtVK28ycHVSVDdHM2hhN0U2c1FKS2tlZ0JlRVVLODR1SGhvZlgzOTk4c1NkSUdTWksySnlVbFpaZHlGYk5rY01pUUljak16TVN0VzdjUUVoS0N6WnMzNCtEQmcvRDA5RVJBUUFDR0RSdUczcjE3WS9yMDZYajc3YmNOMTh2SXlNRGV2WHN4YnR3NDlPL2Z2OEw3K2ZUVFQ3Rjc5MjRBUmQrcTYzUzZja2NkRi9mZWUrL2g0c1dMWlY2ZWwxZWw5L3RtNHlnWkxJOVMrU3pQb2tXTDRPcnFpc1dMRnlNNk9ob3RXN2FFUnFPcDhIcVZ6UzRBbkRoeEF0MjdkNGVycXl1T0hUdUd6WnMzUTZ2VklpUWtCRGs1T1licElkOS8vNzFSN1czWXNDRisvUEZIb3pjRytmbjVFRUpZcmFQVEVmTnBpM21zcXZyMTYyUDY5T253OFBBbzhTYjAyclZyZVBqaGh3MUxlNnhhdFFvTkd6YXNVb1p0aGIzbjBSYXpaNjNYY2FEb2ZlZjl1OFZxTkpwU1g4OERBZ0xRcFVzWEFFVWZrcnAwNllKZHUzYVZlcnQ3OXV6QnpKa3pFUlVWVmFJRDFWenNNWHRWeUp0QlVGQlF2ZHpjM0VFcWxlcFZJWVNmL3JpUGp3L0N3c0xRczJkUGkzd3c3OVdyRjRLRGcxRzdkbTFJa29RMzNuZ0RrWkdSUnVmY2YyejM3dDA0ZnZ3NEprMmFoS3lzTE5TdFcvUVp0YndaUE43ZTN1alVxUlB5OC9NTjU0MGRPeGJEaGczRDlldlhrWldWQlpWS2haQ1FFRFJvMEFDclZxMHlYRmYvT2gwVUZGVGk4MUpweDRvclBvQmoyTEJoK1BycnI1R1JrV0d4MFVyNmpZa0NBd09oMVdxeGJkczJSRWRINC9UcDAvcU5pVVpyTkpwVVdaWlgxS3haODRkRGh3NWxXS1FoOXhrK2ZEajY5T21EdzRjUG8zMzc5dGkzYng4dVg3Nk1vVU9IR21Za21NTFphNm9RQXJkdjN5NVJRM055Y3RDMWExZnMyN2V2eEhWME9oMkNnb0lNMStuWHJ4OHVYYm9FQUdqZnZqMGtTUUpROUg3enYvLzlyOFhXaUxUSG1tcG1EcGZGK2ZQbm83Q3cwR2lRbXhDaXhISXlreWRQUm84ZVBReS9yMXUzRHNPSER3Y0FReTNZdjM4L0huamdBWFRwMGdXYk5tMkNwNmZsWW1JcldXUUhwNFdWMWx0Zm5INHRoWTgrK3NpazIxT3BWQmcvZnJ6aHV0OTg4NDNoc2hzM2JtRElrQ0dJalkwMStzQythOWN1ckYyN0ZtdldyS2xzODAxbUs0RTJNdzlKa2dZQ0dDaUV5RmFyMWR1RUVCdmMzTnkySkNRa2FPK2VZNVlNcmw2OUdrRFJWS0RObXplamQrL2V1SFhyRmhJVEV5RkpFb1FRZVBIRkYzSGp4ZzI4Kys2N2huVTc5RzhVSDNqZ0FhU2twR0RLbENsbDNzZC8vdk1mZlBMSkovamtrMCtRbTV1TDhQQndkT3ZXcmNSNXExYXRRdS9ldlV1ODRmN3NzOC9LZlF4S2orQjAwQXlXeDJyNUxNOGJiN3lCMnJWcjQ4S0ZDMWl3WUFHV0wxK09OV3ZXWU9EQWdlVmVyN0xaYmRHaUJZNGNPWUlQUC93UUFQRFlZNC9oNjYrL3hvQUJBN0I1ODJiMDdOa1RDUWtKQU82TkxKazRjYUpoRk1tZVBYdU1idlBXclZ1UVpSa1hMMTVFczJiTnF2RElLOGNKOG1rVGVhd08vYlRJNHVzaUNTSFF0bTNiVXRkS3FrcUdiWVdENWRFbXNtZXQxL0VXTFZwZzh1VEo2TmV2WDRsUlJQZS81NnhkdXpZbVQ1Nk1rSkFRQUVXZG5mcGFLTXV5MGFpa3BVdVhZdE9tVGZqUGYvNWpzYzVOd0NHeVowcmVWQnFOcHBzUTR0Vzh2THdYSlVseUUwSVl2a0FKQ3d1cjlwcWFwdGk0Y1NPT0h6K09VYU5HSVNNakE1Y3VYVUtUSmswQUZMMU83dGl4QS9IeDhmajU1NS94MWx0dm9WMjdkdWphdFN0T25qeUpSWXNXR1kwQUxjdjA2ZE1SSGg2T0J4OThFTEd4c2ZqcnI3OXc4T0JCUFAvODh5WHE1djM1bkRadEdvNGZQNDc4L1B3U0gvNkxINHVLaWlxM0RRa0pDV2pVcUZHcFUra3RRYjh4MFlBQkEzRDY5R2xFUjBkajI3WnQwR3ExK28ySjVxdlY2azBxbFdwNVltTGliZ0FXVyt5N2FkT202TkdqQjFhc1dJSEF3RUFzVzdZTWd3WU5xbTZudWRQVjFMTFVyRmtUK2ZuNWtHVVpLcFVLOGZIeGFOV3FWYWxaMDQrK0N3a0pRV1JrcE9IL1draElDTnpjM0tyeUZKakVBV3BxZFRsVUZyLzc3anRrWm1aaTc5Njloc0ZwNmVucENBOFB4OTY5ZTAxdTg5S2xTOUdrU1JOa1pHU2dWcTFheU03T3R1anNETUIyc3NnT1RndFNxVlFWTGlDcjMvemlpeSsrd0JkZmZGSGk4dnZYcjlONy92bm5zV1BIRHFPQ1diOStmWGg0ZU9EbzBhTkc2OWNrSkNRWUxTWnZDY1hXSXZGVXE5V2l2SFB0VkMwQWZTUko2cE9mbncrMVdyMFp3QVpKa2p5RkVHYkxZSDUrUG1iTW1JRnIxNjZWT2FKWC8rM04rZlBuRVJjWFp6anU3KzlmNFRSeXZXblRwcUZEaHc2SWlJakFnZ1VMMEtWTEY4UGl6TmV1WGNQdzRjT3hhTkVpUFB6d3c5aTFhNWRKYjNKemMzTU5hem10V3JVS09UazVKclZGcjdwdlRKMGdnK1d4U2o1TFU2ZE9IUlFVRkdEU3BFbDQ1WlZYOFBqamoyUFFvRUhsZG5CV0pic1pHUm40OWRkZk1XN2NPTU94c2paSTBKc3hZd1lBbERxaVZEOGErZmp4NDFicDRIU3lmQ3FXeDZyWXNHRURGaTFhaEt5c3JCS2pONFFRcFU0SnFrNzl0UVVPbkVmRnMyZU4xL0dRa0JETW16ZlBhRlNSUnFNcDhaNnpjK2ZPaHM1TnZmUG56OFBiMnhzcWxjcHdmWTFHZzJQSGptSE5talVXN2R3RUhDNTdaZVZ0ckJEQ1gzOVNZR0Fnd3NMQzhQVFRUMXUwbytOK0w3LzhNc2FNR1lPWFgzN1pxTU1GQUxSYUxWUXFGWUtEZzFHalJnMWN2bndaclZxMWdsYXJ4VWNmZldTWUtnNlVQVVZkbG1WTW5qd1p3Y0hCNk5HakI0NGVQV3JvQ05JcktDakFuRGx6TUhIaXhCSzM4ZkhISHdNbyt2OXdmeWRtYWNkS2s1U1VoQmt6Wm1EV3JGbFduUmFzcDkrWTZPMjMzOGJldlhzUkhSMk5oSVFFL2NaRUE5UnE5VkVBQVJYZFRuVzg5dHByNk51M0w1WXNXWUswdEYwcDFvWUFBQ0FBU1VSQlZEUU1HalFJQUdDbS8xOU9VVlAxN2wvdWJlZk9uZkQwOUVSbVppWnExNjZOcVZPbklqSXlzdHpQTExkdTNUSjZYblE2blVYLzN4ZXZxUmE3RTl0bXRmNGdhMlN4ZWZQbVdMaHdvZEhNMnp0MzdxQm16Wm9WWGxjL2FoZ0ErdmJ0aXovLy9CTnBhV240eHovK2dmcjE2MXU4UnRwS0Z1MjlnOVBpN3Y5Z3JGODh1NnhqSTBhTXdNaVJJMUZRVUdCU0VFZVBIZzJnYUhwNmRuWTJzckt5RE5NcnNyT3owYkZqeHpML0ExMjRjQUh2dmZlZTRUWUFJRGc0R0x0Mzd6WjBjQW9oY09USWtWSTdUNmxhaENSSm92aXV1OVZSVUZDQTc3Ly9IdG5aMmFoVnExYTVPMG5xcDZWdDJiSUZiNzc1SnViTm13Y0FKbjh6OU9XWFgyTDc5dTNZdW5VclB2NzRZMlJrWkdEbzBLR0c4OGFQSDQrNWMrZml0ZGRldzdKbHk5Q3RXemY0Ky90ajU4NmQ2TmV2bjJGMHNFYWpRVlJVbE9HYno3UzBOSncrZlJyQndjR1lQSGx5aGNzejNNL1VxZkprRXJQbXN5S3paczNDYjcvOWhxVkxsNVo2dWY0Tm8zNGQ0S3BrOS9EaHc1QmwyZENwcWU5TXo4cktRdi8rL1hIanhnM0RhSStzckt3SzI1eVNrb0kyYmRyZ3dJRURSbXZna0VWWU5ZK1YxYWRQSC9UcDA4ZndlbDk4bEpGK1YrRGl4eG8wYUlDZ29LQXExVit5T3F0bHo1cXY0NVZ0MTlHalI1R1NrZ0pabGpGanhnd3NXN2FzeEhrTEZ5NDArbkJFVlZKbTNxeGQvLzc0NHc5OCtlV1hxRnUzTHBvMGFZSzh2RHhNbXpZTisvZnZCMUNVaXk1ZHVoak4rSXFPanNZNzc3eURxMWV2b25YcjF1amR1emRxMUtoUjZrWkVLcFVLdDIvZnhrc3Z2WVJHalJvaElpSUN0Mi9meHZ6NTg0M09rMlhaTUx1aVBGVlo1dVB2di8vR2UrKzloL256NTV1ME5JNmxDU0dzL25jR2lwWUo2TjY5TzVZdlg0NHhZOFpZdXFQSElXdHFZV0VoM04zZERWLzZ5TEtNd01CQXVMbTVvV0hEaGtoUFQ4ZXBVNmZRcWxXcmNrZGZhN1ZhNkhRNncvSU9RRkdubURXLzJDRHpzMVlXcjErL2pnOCsrS0RFWlVJSTVPZm5sNWlpRHNBd1V5MC9QOTlvdzZLK2ZmdGkzYnAxT0gvK1BGeGRYYTJ5eTd5dHNQY096aXdBRDkyNWM4ZGloVVBmNmFKZlorUElrU05HYndZMEdnMSsvdm5uRXV0YjNyNTkyN0RHUVhuVDFCczNibXhZNlBYQWdRT0dYYmxNRVJFUlVhSVR0V1BIam5qMzNYY3hZY0lFU0pLRS8vM3ZmM0IxZGNXLy92VXZrMjZ6cW9wTms4cEtUazYyemh3Uk0xQ3IxWkVBUnBwd2FyWWtTVnRsV2Q1UXExYXRMUWNQSHJ4MTkvcnpZSVlNaG9lSDQ4YU5HNmhkdXpiZWV1c3RxRlFxZE9qUUFXNXVia2JaeXNyS1FxZE9uVEJqeGd3TUhqd1lIaDRlaHNKcHlqZERYMzc1cFdGOW1CZGVlQUhObWpYRHQ5OStDemMzTjJSbjMxdGlaOXk0Y2NqS3lzTG8wYU1SRlJVRmQzZDNuRHAxQ2tPSERzWHMyYlB4eUNPUEFDajY5bjNKa2lXSWpZM0Z5cFVyMGI5L2Z3UUhCMlBxMUttWU9uVnFsWitQcXJEWERKYkhWdkpabm5uejV1RzMzMzRyOTV6NzF5NnFTbmJuenAxYlluZGduVTZIK3ZYckl5b3FDajE3OWpTTTl0QlBVYitmVnF2RjFhdFgwYkpsUzhURnhlSEREei9FbENsVGtKbVppUWNmZkxEYys2OHVSOGluUGVUUkhJcVBnb3VMaThQY3VYTU42MjdxYWJYYVNtZllsdGhiSHUwaGU5WjZIUy91L3RHWjkvOE9GSDFadm16Wk1yUnIxdzRxbGFyVXprMEFWdXZjdElmc1ZUZHZBRmEzYmR1MnF5ekxyd0o0TVNFaHdUMGhJUUYxNnRReFRGRi8vUEhITGZjQTdobzJiQmllZU9JSnZQYmFhOWkwYVJPbVRac0dBRGgzN2h6NjlPbURVYU5Hb1cvZnZvYnpKMDZjaVBidDIrUDA2ZE1BeXA0bEVSUVVoRU9IRGlFbkp3ZC8vZlVYRmk5ZWpQRHdjQVFHQnVLYmI3NHh5bkJPVGs2Snp5b0ZCUVZHbjZXMmJObFNZdVN3S1Y5VXBxYW00dEZISDBYYnRtMHJQTmRTZnYvOWQ4TVU5VnUzOUg5KzVBSFlKSVJZbnBLU3NnY1duS0lPUUFCRlgvcHUzNzRkTDc3NG91R0M1T1RrTXY5VHM2WWF1M1BuanRIMDNkemNYTU1NU205dmJ4dy9maHpMbHk4dmM4Q1F2bk1wSVNFQnZyNitSdlUwTnpmWHBFRlBWVlc4cGxyc1RteWJ4ZnVEckpYRkZpMWFHRG9zaTVzMGFSSjI3OTZONzc3N0RvODlWdm9HNWZlUEhBWUFYMTlmL1Bqamo3aHo1dzdhdEdsVDJZZGRhYmFTUllmcDRMVDBoOU8vLy80YkhoNGVKbTlHa1o2ZWpzYU5Hd01BcmwrL1h1b09sbGV1WEVGRVJJVGg5NU1uVDBLdFZwYzQ3LzdoOG0rLy9UWmVmUEhGVW92bHYvNzFMOGl5ak45Kyt3Mit2cjQ0ZVBBZ2dvT0RUV3B6ZGR5NWMwZi9veU1WVnkyQVdCUk54ZGhSeGlMYlpzbmd5SkVqMGFsVEovVG8wY013ZlB6OTk5L0h2bjM3OFBubm53TW9lbzc3OWV0bldIQzR0UFYxdW5mdlh1cVNCams1T1lpTGkwT0xGaTBRRVJHQm9LQWdyRml4QW5QbXpNSFFvVU1SR1JscDlLSWdTUkttVEptQzMzLy9IUzR1TG9acEdidDI3Y0xKa3lmeCsrKy9BeWpLWm84ZVBlRHY3NDhmZnZnQmpSbzFxdkp6VUYwT21zSHlXQzJmNVhGeGNjSFNwVXRMM1gyeUxGWEo3dFNwVTQwMkZRQ0tPcGxNZlROejl1eFpqQjgvSHFOSGo4YjU4K2ZoNHVLQ2dJQUFkTy9lSFN0V3JNQjc3NzFuY3Z1cndnbnlhUk41TktmVHAwL2ppeSsrd09EQmd4RVJFWUdSSTBmaTJXZWZCVkMxRE5zU0I4dWpUV1RQV3EvanhSV2ZLYUhSYUVyTW5PamN1VE04UER5d2N1VktBTUNLRlNzcWZCeng4Zkh3OHZLeTJCcVJEcEE5VS9JbUp5WW03Z1N3TXlnb3FGNWVYdDVBU1pLRzM3cDF5eThxS2dwUlVWSHc4ZkZCYUdnb25udnVPWXRzTXZUWVk0OGhJeU1EYjc3NUpvS0RneEVURTJPNGJOKytmWGo0NFlkeDZOQWg5TzdkMjVEWFljT0dvV1hMbHZqMjIyOEJvTlNSbTBCUlowN3YzcjFScDA0ZGRPL2VIZGV2WDhmV3JWdXhkZXRXUFBMSUk1ZzJiUnFlZi81NUFNRFZxMWZSb0VFRG8rdG5abVlhSG5OSVNBaHUzcnlKaHg5K3VNUTVRZ2pFeDhlWCtSZ0RBd1B4Zi8vM2Y1VjdZc3hBcTlWaTY5YXRpSW1KTVhRRzM1VUNZSVc3dS9zYWEyMHlwS2QvTDFTalJnMXozSnpUMWRTLy8vNGJEejMwa09FeXJWWnI2UEJzM2JvMXZ2cnFLL1RzMlJPK3ZyN0l6ODlIVGs0T2poMDdCcUJvdzZ0VHAwNWg0OGFOV0xObWpTSDdRTkhtd0RxZER1N3U3dVo0U2tybEFEVzF1aHdxaS9kTFNFakFvVU9ITUhueVpNeWZQeDlMbGl3cGRhcjVwVXVYVUtkT0hXUm5aeHZ5NXV2cmkyblRwdUd2di82eXlzQWpXOG1pSTNSd0ZuOHlMZWJ3NGNQdzlmVTErZnhUcDA1VjZrVzNvS0FBTzNmdVJQMzY5UTNEbi9WSzI3bXRMSklrb1dQSGpqaDM3aHg4ZlgyeGI5OCt2UG5tbXlaZnY2cHNKZEJtY0FOQXRFcWwybkR6NXMzZFo4NmNxV2hyY0xOa3NMVE5mbnIxNm9YMTY5ZGo0OGFOQ0FrSndRY2ZmSUNPSFR1V3U1NXFabVptcVFWU1A2UzkrT2lPRmkxYVlNV0tGVGh3NEFEcTFxMXJOSUlUS0hxVDlPU1RUNkt3c0JDSmlZbllzMmNQZnY3NVovajQrS0JmdjM0QWlncStoNGNIbGl4WmduWHIxcUZmdjM0bFJ0bFppd05sc0R5SzVMTTg3Nzc3cmxsdXA2THNsdFo1ZnZic1dXUmtaSlE3UlYyL0Z1eGJiNzJGcVZPbm9ubno1Z2dQRDhjbm4zd0NTWkl3ZE9oUTlPblRCeDA3ZGtTN2R1M004bGhLNDZENXRMazhWcFYrd3orZ0tGZnIxNjlIY25JeXBrK2ZEclZhalY2OWV1R2pqejVDWW1KaXFXdkpBUlZuMkpZNFFCNXRMbnZXZWgwdjd2NFpRaFZ0YkhtLzRzdCs2QjA0Y0FCK2ZuN3M0RFJXMmJ3WjNPM29XZ2hnWWR1MmJmM3ZqdW9jZFByMDZRZm56WnVITDc3NEFrOC8vVFJlZU9FRkJBUUVtRzJOdENOSGptRE9uRGtZUFhvMGdvT0REWnRrWkdSazRMdnZ2c01ycjd5Q21qVnI0cnZ2dnNPd1ljTUFvTVRJb0kwYk4yTFdyRm5vMzcrLzBkSUlRVUZCUnJtSmpvNDJyTlBadjM5L3FGUXF3enFRdi96eUMyN2Z2bzNjM0Z6RHNiLysrc3V3SG1oTVRBemVlZWNkQkFVRlljQ0FBWkFrQ2R1M2I4ZFhYMzJGVHovOXROekhlUGJzV1p3NGNRSkRoZ3lweGpObEdsbVdjZVRJRVVSSFIyUHYzcjNJejgvWFg1UUo0QWVWU3JVaU1URXh4ZUlOc1J5bnJxbG56NTdGbzQ4K2FsZ3Y4OWl4WTRZbDQycldyQW1kVG1mWWxYN2F0R25ZdlhzM25uenlTVVJFUkVDajBjRFgxeGRyMXF6QmpSczNFQm9hYXJqZG5Kd2N1THU3VzNUdFF6dXRxZWJrVUZrc2J1L2V2ZmowMDA4eGZmcDBQUFhVVTlpL2Z6K21UcDJLU1pNbUdYMlpzV1hMRnF4YXRRbzNiOTdFMkxGanNXSERCZ0JGUzRtMGJkc1dmLzc1SjVvM2IxN1poMTFwdHBKRmUrL2d2QWtVZmN0aVNYLysrU2VXTEZsU3FaN3ZmZnYySVR3ODNPVHpmL2poQjdScTFRcVBQdm9vWG5ycEpRd2JOZ3l0VzdjdTlkejgvSHk0dUxpVVdTdy8rZVFUQUVYZm1sNjhlTEhVVWFIbVZ1eHZjTlBpZDJabVFvaXJBRFlDMk9EcDZia3ZQajYrb0JKWHQxZ0dYVnhjTUcvZVBMejY2cXRZdFdvVi9QMzlTMTJYb3pwVUtoVTZkZXBVN2puYnRtMURURXdNZXZic2laRWpSOExUMHhNM2J0d3c1Qzg4UEJ3ZE9uVEFOOTk4ZzM3OStpRWdJQUJmZlBHRjFkZnlzdWNNbHNkVzg2a1VmU2VtdDdjMzl1L2ZqejU5K3VEdHQ5OHVjNHI2dVhQbjRPM3RqYSsrK2dxMWE5ZEdSRVFFdW5YclpuZ0RVcTllUGJ6MzNudDQ3NzMzTUh2MmJJdHR5T1lvK1hURVBHWmtaR0RpeEludzl2Ykd2SG56SUlSQVFFQUF4bzhmYjZoejlldlh4NUlsUzNENDhHR0ZXMnNlOXBoSGU4eWVKVi9ISjArZWpDNWR1aGgrTDIyVElmMk82VUJSQjQzK2RUazdPeHRDQ0F3ZVBOandJVjZyMWFKV3JWcjQ3YmZmRUJZV1pwWTJsc1plc2xmTnZKWHFiZ2ZZbU9EZzRIRlpXVmt2U0pJMFBEOC92MnRjWEp3VUZ4ZUhSbzBhSVRRMEZMMTY5VExNQXFzcVgxOWZMRjI2RkEwYU5FQnljakllZlBCQjNMaHhBMis5OVJZZWYveHhEQnc0RUpJazRhMjMza0orZmo1ZWZmWFZVbWVwUGY3NDQ1Z3dZUUpXcjE1ZHFlbWZnd2NQUm1KaUlxS2lvdENqUncrTUdqWEtNTDMzeUpFamhzODRLcFVLYytiTXdkU3BVN0ZqeHc2NHVMakEzZDBkeTVjdnIzQldVSEp5TXJadDIyYlJEczRyVjY0Z0ppWUdzYkd4U0U5UDF4OFdRb2hkQUZaNGVucitGQjhmbjJ1eEJsZ1FhK285UjQ0Y1FaczJiVEJwMGlUOC9QUFBxRm16SnFaTm00Yno1ODlqMGFKRjhQWDF4Zjc5KzlHclZ5OWN2MzRkUzVjdXhSTlBQQUdncUxZdVhib1VhOWV1eGJKbHl3eWQzMjV1YmtoS1NqSWFHV29KOWxKVExjaWhzZ2dVZlhhSmpJeEVZbUlpWnMrZWpjREFRQURBbENsVDhORkhIMkhvMEtFWU0yWU1nb0tDSUVrU01qTXpzV0hEQml4ZnZoeHIxNjdGaEFrVE1HL2VQQ1FrSkNBK1BoNHFsUW9iTm14QTc5NjlMZnI1M0ZheWFOY2RuSklrL1NHRTZIcisvSGtFQkZobWc3cm82R2o4NXovL3dZZ1JJMHorNEh2eTVFbGN1SERCc05HUExNdWxyb3RVV0ZnSU56YzNYTGh3QVJzMmJNREtsU3RSdjM1OXRHblRCbEZSVVZpeVpBbmMzTndNajAyU0pCUVdGZ0lvMnRHdytBalIwNmRQWThTSUVTVnVQeTh2eitnTmNHVkdnMWJHaFFzWEFBQkNpRDhzY2djV1VsQlFNTjNIeDJmMCt2WHJDNnR5ZlhObHNLQ2dBTG01dVlZM2w3SXNJeVVsQlJzM2JvUVFBZzgrK0NDT0h6K082T2hvZE83Y3VjeGRUbVZaTHZXRFNiRnZtaXN0SkNURWtOL0RodzlqOU9qUlVLbFU2TkdqaCtHY1J4NTVCRk9uVHNVSEgzeUFtemR2S3JKUmdiMW1zRHkya3MvSzBDK3BvZjlYbG1XalpUYTZkKzllNmdnNFU3TDcrdXV2RzBZb1hiMTZGZjM3OXplYWNxblQ2U0RMc3FGT0FrQ3JWcTJ3YnQwNnVMaTRJRHc4SEw2K3ZpV21vNGVFaENBakl3T1JrWkZvMzc2OXlVdVJWSVlqNU5NZTgyaUtJMGVPb0ZtelpsaTRjQ0ZXclZxRkxWdTJJQzR1RHZQbXpUUFVNaUVFQ2dzTFVWaFlpSll0VzJMSmtpVWxjbUtKK21zcDlwWkhlOGlldFYvSGk3KzNLNHYrbklrVEorSi8vL3VmWWQzSHZYdjM0c0VISDhTSUVTTVFIQnlNNmRPbjQ5bG5uNFVzeTJqVHBvMUYxMjIzaCt4Vk4yOFZ1ZHNodGc3QU9qOC92MllxbFdvWWdGZlMwOU9iTGx1MkRGOS8vVFhhdFd1SDBOQlFkT25TcFVycnlqM3d3QU5Zc0dBQnRtN2RDamMzTjR3YU5Rcmg0ZUg0OTcvL2pRa1RKaGkrdkprL2Z6Nm1UNStPaUlpSVV0ZG5mZkhGRjVHWGw0ZmMzRnlvVkNwY3ZueTV4QkpaRnk5ZU5CclVjZjc4ZWF4ZXZSb0pDUW40N0xQUDBLcFZLK3phdFF0ang0N0YzTGx6RVJNVGc4OC8veHg1ZVhrNGNlSUVmdm5sRjV3NGNRS05HemRHUVVFQkxsNjhpTFZyMThMZjN4L05temZISTQ4OFV1cWdqdUhEaDJQNDhPR1ZmbTRxb3RQcHNHZlBIa1JIUitQSWtTUEZMem9QWUtVc3k5K21wcWFlTS9zZFY4T1RUejVacWMwNldWUHYxVlN0Vm92NCtIaU1HVE1HZmZyMFFVRkJBVnhkWFpHV2xvYlhYMzhkYjczMUZueDlmVEZtekJoNGUzdmo3Tm16YU5teXBlRzJSNDBhaGJTME5Iejk5ZGZ3OGZIQnVuWHJETzhmYXRTb2dROC8vTkFpejQrZVBkUlVTM0trTEY2NGNBRXpaODdFcjcvK2lyQ3dNR3pZc01Hd3B3dFExR2srZi81OGJOaXdBWk1uVDBhREJnMHdkZXBVdlAvKyt4ZzZkQ2k4dmIweGJ0dzRiTml3QVo5OTlobmk0K1B4K2VlZm8yYk5tbmovL2ZjUkZSV0ZmdjM2b1UrZlBoYjVyTzdzV1RRTGpVWXpTcTFXaXpsejVnaExPWFRva0VoT1RpN3o4c2pJU0tIVDZZeU9aV1ptaXRUVVZNUHZDeGN1TFBXNldWbFo0cnZ2dmhONWVYbmk4dVhMNWJhanNMQlFGQlFVaU1MQ1FsRllXR2gwMmFSSmt5cDZHQlkzZS9ac29WYXJoVWFqaWFqNEwrYzR6SlhCVWFOR2lZQ0FBREZuemh3Ukh4OHZPbmZ1TElZTUdTTFdybDByN3R5NUl3b0xDOFdXTFZ2RWtDRkRSSWNPSFVSYVdwcmh1dSsrKzY3UjdaUm16Smd4UnIrcjFXcVJsNWRuZE96T25UdENyVlpYMkZaWmxvVXN5NVY1ZUZiaHJCa3NqelZxcE42TUdUTktaS29pVmNtdVhtSmlvcGcvZjc3aDkvSGp4NHNEQnc2SW5qMTdpaGt6WnBSNm5mUG56NWZibnZ6OC9JcWFYR1hNcDNYeldCbWx2YTRLVVpTSHZMdzhrWnViSzNKeWNrUmVYcDdRNlhSRzUxWW53MHB5dGp4YUkzdldmaDIvMyt1dnYxN21aWmN1WFJKLy9QR0hVWTIrZGV1V3FRL05ySnd0ZTVXZ2F0dTI3VE5xdFhxdFdxM09WYXZWUXExV2k4NmRPNHZaczJlTFU2ZE9WZW41TGw2dkxsMjZWT1o1V3EzVzhQTlRUejFWNHZJRkN4YUlEaDA2aU9EZ1lQSE5OOThZWGJaMzcxN0R6Nm1wcVNJdUxrNUVSa2FLTzNmdUdKMlhrSkFnamg4L0xqNzQ0QU54NHNRSjBhRkRCL0hhYTYrSjVjdVhHNzArLy9YWFgyTFZxbFZpN05peG9tL2Z2aUk3Tzl2a3gxc2RwMDZkRXJObnp4YWRPM2NXK3VmLzd0OWlyYisvZnpjQWxwdG5YRVhsUFI1TDNxOGoxZFNVbEpSUzN6ZW1wcWFLMWF0WEczNlBqNDhYUFhyMEVKOSsrcW5SZVdscGFVYTFWWlpsa1oyZExiUmFyU2dvS0tqYWc2OEVaNitwanBSRldaYkZ4bzBieGRXclZ5dHNVMjV1cnZqamp6L0VxVk9uakhJcWhCRDc5dTBUSDMvOHNjakt5akljeTh2TEV5dFhyaFRyMXEycjFHT3ZERnZKb3ZXSFdabVJScVBwSUlUNHVXM2J0bGk2ZEtuU3pYRnFJMGFNUUZKU0VsUXFWWWZFeE1TRFNyZkhXaXlSUVoxT2g5emMzRElYbmRldkQwUEduRFdENVhIa0dxbGZNOUdTNnhxWkUvUHAySG0wTjg2V1IydG5qNi9qWlhPMjdGVkY4WTJKaEJCKyt1T1czcGhJNy9MbHl4WmRUMTBJWVppVlpva1pFNVZoaXhzR1ZZWVFaWGRrU2hhY1R1Vm9OZFVXc2xoVnpsNVRIUzJMOXN4V3NtalhVOVFMQ3d0UHFGUXEvUG5ubjBvM3hha0pJUXgvQXlIRUNZV2JZMVdXeUtDYm0xdTVoZEZaaTJaNW5EbUQ1WEhrR21rdkhac0E4Nm5ueUhtMEo4NllSMnRuajYvanBYUEc3RldGVWhzVDZWbDZzMGg5djV0U0hVcU90R0dRSlRzeHkrTm9OZFZlT3pkWlV4MHZpL2JLbHJKb1A1OFFTNUdhbW5vVHdKbU1qQXljUDM5ZTZlWTRyZlBuenlNek14TUF6aVFsSlRuVkRtN01vRzF3NWd5V2gvbTBEY3huRWViUk5qaGpIcGs5MitDTTJhdXV4TVRFbE9UazVERWVIaDZOaFJEaEFIYmw1K2VMdUxnNGpCbzFDcjE2OWNMU3BVdHg1Y29WcFp0cTg2NWN1WUxJeUVqMDZ0VUxvMGVQUmx4Y0hPNHVUYk5UQ0JIdTRlSFJPRGs1ZVl5OWRHNHFpVFhWTnJDbU1vdTJ3cGF5YU5jZG5IZkZBc0QrL2Z1VmJvZlQwai8za2lURktOd1VwVENEQ21NR3k4VjhLb3o1Tk1JOEtzeUo4OGpzS2N5SnMxZHQ4Zkh4dVNrcEtldVNrNU9ma1dYNVVRQlRBVnhJVDAvSHNtWExFQm9haWxHalJtSDc5dTNRNlhSS045ZG02SFE2Yk4rK0hSRVJFZWpWcXhlKy92cHIvVzdvNXdGTWtXWDUwWlNVbE80cEtTbnI3SFUzZEFXeHBpcU1OZFdBV1ZTWUxXWFI3anM0aFJBL0FReTBrdlRQdmY1djRXeVlRZVU1ZXdiTHczd3FqL204aDNsVW5yUG1rZGxUbnJObXo5eFNVMVBQSlNjblQwbE9UbTZ1VXFtNkExZ25oTWhMU0VqQXhJa1QwYjE3ZDh5Wk13ZS8vLzY3MGsxVnpPKy8vNDQ1YythZ2UvZnVtRGh4b240MzlEd1VQVmZQSkNjblA1cWNuRHpWMW5aRHR5ZXNxY3BqVFMzQ0xDclBsckpvOXgyY25wNmV2d0M0bnBxYUNxMVdxM1J6bkk1V3E4V3Z2LzRLQU5kYnRHanhpOUx0VVFJenFDeG1zSHpNcDdLWVQyUE1vN0tjT1kvTW5yS2NPWHNXSkNjbUp1NU1UazRPZDNkM2J3eGdqQ1JKcWJkdTNVSlVWQlFHRFJxRWdRTUhZdDI2ZFU2UmVhMVdpM1hyMW1IZ3dJRVlOR2dRb3FLaWNPdldMYUJvdzZBeDd1N3VqWk9UazhOVFVsSjJBWkNWYmEzOVkwMVZGbXZxUGN5aXNtd3RpM2Jmd1JrZkgxOEFJRWFXWld6ZXZGbnA1amlkMk5oWS9XN0dNZXZYcnk5VXVqMUtZQWFWeFF5V2ovbFVGdk5wakhsVWxqUG5rZGxUbGpObnp4b09IVHFVa1p5Y3ZEQXBLY2xmcFZLcFViUkpVZWJwMDZjeGI5NDhkTy9lSFI5OTlCRVNFaEwwZndlSElNc3lEaDgrakk4KytnamR1M2ZIdkhuejlMdWhad0pZcUZLcDFNbkp5ZXJrNU9TRnRyd2J1ajFpVFZVV2Erbzl6S0t5YkMyTGR0L0JDUUN5TEg4RkFOOS8vMzN4bmZESXduUTZIYjcvL25zQWdCQmlnY0xOVVJRenFBeG0wRFRNcHpLWXo5SXhqOHBnSHBrOXBUQjcxdVVNR3hOeHd5RGJ3SnFxRE5iVWtwaEZaZGhpRmgyaWd6TTFOVFVWUU16VnExZXhkZXRXcFp2ak5MWnUzWXByMTY1QmtxVG9sSlNVWDVWdWo1S1lRV1V3ZzZaaFBwWEJmSmFPZVZRRzg4anNLWVhaVTRhamJVekVEWU5zRDJ1cU1saFRTMklXbFdHTFdYU0lEazRBRUVKTUE0QlZxMWJaeFl1MHZkUHBkUGoyMjI4QjNIdnVuUjB6YUYzTVlPVXduOWJGZkphUGViUXU1dkVlWnMrNm1EM2JZTThiRTNIRElOdkdtbXBkcktsbFl4YXR5MWF6NktKMEE4d2xQVDM5aXBlWFYwQldWdGIvNWVYbElTZ29TT2ttT2JRdnYvd1NCdzRjQUlBdHljbkpueW5kSGx2QURGb1hNMWc1ektkMU1aL2xZeDZ0aTNtOGg5bXpMbWJQNW9nclY2NzhtWmFXdHFGWnMyYUxDd3NMTDBtUzFEZ3ZMNi9SeVpNbnNYSGpSdXpidHcvNStmbG8yclFwM04zZEZXbWtWcXZGcGsyYk1IUG1UQ3hidGd3blQ1N1VkMWlrQUpqcDd1NCs3T2pSbzkrbnA2Zi9DVUFvMGtnQ3dKcHFiYXlwWldNV3JjdFdzK2d3SXpnQndNWEZKUUpBNXZmZmY0K0RCdzhxM1J5SGRmRGdRZnp3d3c4QWtGbFFVUENHMHUyeEpjeWdkVENEVmNOOFdnZnphUnJtMFRxWXg1S1lQZXRnOW15YnJXMU14QTJEN0JkcnFuV3dwbGFNV2JRT1c4NmlwSFFEekUydFZ2Y0NFRk8zYmwyeGV2VnFxWEhqeGtvM3lhRmN1WElGUTRZTUVUZHYzcFFBaENZbko4Y3EzU1pid3d4YUZqTllQY3luWlRHZmxjTThXaGJ6V0RabXo3S1lQZnNVSEJ4Y015c3I2d1ZKa29ZRDZJcTdueFViTldxRTBOQlE5T3JWQytiK3YzTGx5aFhFeE1RZ05qWld2NlltQUFnaHhDNEFLenc5UFgvaW1wcTJqelhWc2xoVFRjY3NXcGF0WjlGaHBxanJwYVdsL2MvTHk2dHVibTV1VUZ4Y0hEUWFEUjU2NkNHbG0rVVFmdnZ0TjR3Y09SS1ptWmtTZ00rVGs1Ty9VcnBOdG9nWnRCeG1zUHFZVDh0aFBpdVBlYlFjNXJGOHpKN2xNSHYyNjl5NWN3WHA2ZWtuMHRMU1ZqZHMyUEJiU1pLeUFEeDYrL1p0ejZTa0pLeGJ0dzZwcWFsd2NYRkIwNlpONGVKU3RZK1NPcDBPTzNmdXhHZWZmWWI1OCtjak9Ua1p0Mi9mQm9vMkRQcENsdVZYVTFOVHYwcFBUejl4N3R5NUFqTStSTElRMWxUTFlVMnRIR2JSY3V3aGl3N1h3UWtBOWVyVjIrdnE2dG9zSnllbnpkYXRXOFZqanowbWVYdDdLOTBzdTdaLy8zNk1IVHRXM0w1OVd3S3dPaTh2Yit6ZmYvOWRxSFM3YkJVemFIN01vUGt3bitiSGZGWWQ4MmgrektOcG1EM3pZL1ljUjNwNitzMjB0TFQ0dExTMEJmLzg1ejhQQ2lGcUFIanM4dVhMcm52MjdFRlVWQlN1WHIyS0JnMGFvRUdEQmliZDV1Ky8vNDdseTVkajh1VEoyTFp0R3k1ZnZnd1ViUmowb3hEaW5aU1VsTGZUMHRMaTA5UFRiMXJ3b1pHRnNLYWFIMnRxMVRDTDVtY3ZXWFM0S2VyRlNCcU41bU1oeEZRQWVQNzU1eEVSRVFFdkx5K2wyMlZYMHRMU3NHVEpFbXpac2dVQUlFblNKMGxKU2RQQkJiMU53UXlhQVROb01jeW5HVENmWnNNOG1nSHpXQ1hNbmhrd2U4NGhLQ2lvWGw1ZTNrQkprb1lMSWZ6MHgzMThmQkFhR29ybm5uc09IaDRlUnRmUmFyWFl1blVyWW1KaTlHdHE2cVVBV09IdTdyNkdhMm82Rk5aVU0yQk5OUXRtMFF6c0xZdU8zTUVKQU5Cb05BT0ZFRXNCMUpZa0NlM2J0MGZIamgzeDVKTlBvbEdqUnZEdzhJQ3JxNnZTemJRSkJRVUYwR3ExU0U5UHgvSGp4L0h6enovajhPSERFRUlBd0cxSmtrWW1KU1d0VWJxZDlvWVpOQjB6YUgzTXArbVlUOHRqSGszSFBKb1hzMmM2Wm84QW9HM2J0djZ5TEw4S1lCQ0FCd0dnUm8wYWVQcnBweEVhR2dvaEJHSmpZN0YzNzE3azUrZnJyNVlKNEFlVlNyVWlNVEV4UmFHbWt4V3dwcHFPTmRXeW1FWFRPVUlXSGI2REV3QUNBd01iNXVmbmZ3SmdHSUJhQ2pmSDNtUURXRldqUm8xUEV4SVNyaXJkR0h2RkRGWUxNMmhoekdlMU1KOW14anhXQy9OWURjeGV0VEI3VHFxc2pZbUs0WVpCVG9vMXRWcFlVODJJV2F3V3U4cWlVM1J3NmdVR0Jucms1K2YzQWRBUlFGc0FqUURVZzRPdVJWb0ZoUUF5QUtRRFNBVHdjNDBhTlRZa0pDUm9sVzJXNDJBR0s4UU1Lb2o1ckJEemFVWE1ZNFdZUnd0aDlpckU3RkdwL1B6OG1xbFVxcGNCdkhMMzBFcFpscjlOVFUwOXAyQ3pTR0dzcVJWaVRiVVNackZDekNJ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TZnlpd3dBQUFEWkpSRUZVRVJFUkVSRVJFUkVSRVJFUkVSRVJFUkVSRVJFUkVSRVJFUkVSRVJFUkVSRVJFUkVSRVJFUkVSRVJFUkVSRVRtei93ZUh1OG9BN0RvWGxnQUFBQUJKUlU1RXJrSmdnZz09IiwKICAgIlR5cGUiIDogImZsb3ciCn0K"/>
    </extobj>
    <extobj name="ECB019B1-382A-4266-B25C-5B523AA43C14-3">
      <extobjdata type="ECB019B1-382A-4266-B25C-5B523AA43C14" data="ewogICAiRmlsZUlkIiA6ICIxMjA3MTUwMDYwNCIsCiAgICJJbWFnZSIgOiAiaVZCT1J3MEtHZ29BQUFBTlNVaEVVZ0FBQm1BQUFBQytDQVlBQUFBaUdjQWtBQUFBQ1hCSVdYTUFBQXNUQUFBTEV3RUFtcHdZQUFBZ0FFbEVRVlI0bk96ZGVWaFVaZU0rOFBzY0JGRVRSQzMzTGV2SG02YkNqQWk0NHBhZ0tGWXFicm1rcjVZbTZkZTBNZzNOZlY5eVg4aGRVOUVYdEZCd3dWeFJFTmVTMHN3MElWTlpVb1NCbWZQN2crYkVPTU0rSzl5ZjYrcHFPSE5tNWhtNGZjNTV6ck1j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b1pBUkxGNENJaUlpSWlJaUlpTWdTSkVtU0NyT2ZJQWk4aGtaRVJFVW1Xcm9BUkVSRVJFUkVSRVJFUkVSRXBRMDdZSWlJaUlpSWlJaUlpSWlJaUl5TUhUQkVSRVJFUkVSRVJGUW1YYnQyRFVxbEVrRkJRWGsrcDFLcExGQXlJaUlxRGRnQlEwUkVSRVJFUkVSRVpWcDhmRHdPSFRwazZXSVFFVkVwd3c0WUlpSWlJaUlpSWlJcTA0WVBINDdGaXhmanlaTW5saTRLRVJHVkl1eUFJU0lpSWlJaUlpS2lNaTB3TUJDTkdqWEN2SG56TEYwVUlpSXFSY3BadWdCRVJFUkVSRVJFVkxhNXU3dkhDSUxReXRMbG9MSkxFQVFFQndlamYvLytPSGJzR0RwMzdxenp2RUtoa0N4VU5LS25BQVpjdW5TSmErUVIyU0RPZ0NFaUlpSWlJaUlpaTJMbkMxbURCZzBhWU15WU1aZzNieDdTMHRJc1hSd2lyWmNBVExkMElZaW9lRGdEaG9pSWlJaUlpSWlzd3FWTGx3UkxsNEhLSEoyWkxZTUdEY0t4WThld2FORWk5TzNiVjk3T2JKSWxLQlNLNlFDQ0FYRDJDNUdOWWdjTUVSRVJFUkVSRVJFUkFGRVVNWDM2ZEF3WU1BQjE2OWExZEhHSWlNakdjUWt5SWlJaUlpSWlJaUtpZnpSczJCQ2pSNC9HNXMyYkxWMFVJaUt5Y2V5QUlTSWlJaUlpSWlJaXltWElrQ0Y0N2JYWExGME1JaUt5Y1Z5Q2pJaUlpSWlJaUlpSXlxUm16Wm9oTGk1T2I3c29pdGk2ZGFzRlNrUkVSS1VKWjhBUUVSRVJFUkVSRVJFUkVSRVpHVHRnaUlpSWlJaUlpSWlJaUlpSWpJeExrQkVSRVJFUkVSRVJVWmtrQ0lKZzZUSVFFVkhweFJrd1JFUkVSRVJFUkVSRVJFUkVSc1lPR0NJaUlpSWlJaUlpSWlJaUlpTmpCd3dSRVJFUkVSRVJFUkVSRVpHUnNRT0dpSWlJaUlpSWlJaUlpSWpJeU1wWnVnQkVSRVJFUkVSRVJFUkVaWjI3dS9zSGdpQzQ1ZHJVOHAvLyt5c1VpcHJhalpJa1hZNlBqMTlyM3RJUlVYR3dBNGFJaUlpSWlJaUlpSWpJd2tSUkZDVkpHbTNnS2VVLy8ybjNHMnUrVWhGUlNYQUpNaUlpSWlJaUlpSWlJaUxMTzFDWW5VUlIzRy9xZ2hDUmNiQURob2lJaUlpSWlJaUlpTWpDNHVMaUVpVkpPbFBBYnFjdlhyeVlaSllDRVZHSnNRT0dpSWlJaUlpSWlJaUl5QW9JZ2hCYXdDNEZQVTlFVm9RZE1FUkVSRVJFUkVSRVJFUldRSktrZkpjWEV3U0J5NDhSMlJCMndCQVJFUkVSRVJFUkVSRlpnZmo0K0xzQVl2TjQrbUpjWE56djVpd1BFWlVNTzJDSWlJaUlpSWlJaUlpSXJFUmV5NUJKa3NUbHg0aHNERHRnaUlpSWlJaUlpSWlJaUt5RVdxMDIyTkZTaVB2REVKR1ZZUWNNRVJFUkVSRVJFUkVSa1pXNGZQbnlMd0N1dmJENTZxVkxsMjVab2p4RVZIenNnQ0VpSWlJaUlpSWlJaUt5TGpxelhUajdoY2cyc1FPR2lJaUlpSWlJaUlpSXlJcUlvcWpUNFpLZG5jME9HQ0lieEE0WUlpSWlJaUlpSWlJaUlpc1NHeHQ3SS9mUFY2NWMrZEZTWlNHaTRtTUhEQkVSRVJFUkVSRVJFWkYxa1FBYytPZngvbjkrSmlJYnd3NFlJaUlpSWlJaUlpSWlJdXN6R3dBRVFaaHQ2WUlRVWZHd0E0YUlpSWlJaUlpSWlJakl5bHk2ZE9rU2dPTnhjWEh4bGk0TEVSV1BZT2tDbUpPbnA2ZFRWbGJXdXdEYUEyZ0pvQ1lBRndCMkZpMlk5VkFEU0FhUUJDQVd3QS8yOXZhaE1URXhhWll0bHUxajlnckU3SmtCYzFnZzV0QUVtTHNDTVhjbXdOd1ZpTGt6QWVhdVFNd2RHZVRtNXRaUUZNVmhBSUwvMlRSRG85RnN2bno1OG0rV0t4VlpDdXZTQXJFdU5SRm1yMERNbm9rd2V3V3krZXlWaVE0WVQwL1BHaXFWS2xnUWhLRUFLbHE2UERZbVhaS2tMUTRPRGpOaVltTCt0SFJoYkEyelZ5TE1ucEV3aHlYQ0hCWVRjMWNpekYweE1YY2x3dHdWRTNOWElzeGRHZVhqNCtPWW1wcjZ0aUFJSXdCME5yQ0xCT0NZSkVraHpzN09CNktqb3pQTVhFUXlNOWFsSmNLNnRBU1l2UkpoOWtxQTJTc1JtOHBlcWUrQVVTcVZBeVZKV2dmZ0pVRVE0T1hsaGZidDIrUE5OOTlFelpvMTRlVGtoSExseWxtNm1GWWhPenNiYVdscFNFcEt3dlhyMS9IRER6L2cvUG56a0NRSkFKNEtnakE2TGk1dXA2WExhU3VZdmNKajlreUhPU3c4NXRCNG1MdkNZKzZNaDdrclBPYk9lSmk3d21QdUNBQ1VTcVZDa3FUM0FRd0NVQVVBSEJ3YzBMRmpSL1RxMVF1U0pPSGd3WU00Y2VJRVZDcVY5bVVwQUhZSWdoQVNGeGQzeVVKRkp4TmlYVnA0ckV1Tmk5a3JQR2JQdUppOXdpc04yU3ZOSFRDQ1FxSDRFc0IwQVBEMzk4Y0hIM3lBV3JWcVdiWlVOaVl4TVJGcjE2N0ZvVU9IQUFDQ0lBVEh4Y1hOUk02SUpES00yVE1DWnEvRW1FTWpZQTZMakxrekF1YXV5Smc3STJEdWlveTVNd0xtcm16dzl2YXVtcEdSTVVnVXhmY2xTWExUYm5kMWRVVkFRQUQ4L1B6ZzVPU2s4NXEwdERSRVJFUWdMQ3dNQ1FrSjhuWkJFQzVyTkpvUVIwZkhIZWZPblh0aXZtOUJKc0s2MUFoWWx4WUxzMmNFekY2eE1IdEdZR3ZaSzVVZE1FMmJOblVvWDc3OEpnQ0R5NWN2TDgyYk4wOW8zNzY5cFl0bDAzNzQ0UWQ4OXRsblVtWm1wZ0JnVzJabTVzZ2JOMjZvQ254aEdjUHNHUit6VjNUTW9mRXhod1ZqN295UHVTc1ljMmQ4ekYzQm1EdmpZKzVLSlZHcFZIYjVaN2JMMndBY0FNREp5UWwrZm40SUNBaUFxNnRyb2Q0b0lTRUJZV0ZoaUlpSVFGcWF2Tnk3Q3NBQlVSUTN4Y2JHSGdPZ01jRjNJQk5pWFdwOHJFc0xoOWt6UG1hdmNKZzk0N09WN0pYS20vblVxMWR2RVlCUjFhcFZ3NW8xYTRTV0xWdGF1a2cycjBHREJtamR1clZ3OHVSSlBILyt2RVc1Y3VWZVNreE1QR0xwY2xrYlpzLzRtTDJpWXc2Tmp6a3NHSE5uZk14ZHdaZzc0MlB1Q3NiY0dSOXpWM3E0dWJrMXJGV3Ixb1RhdFd0dkJ2QVJnRGNGUWJEejlQVEUyTEZqTVczYU5MUnYzeDdWcTFjdjlIdFdyMTRkYmRxMHdjQ0JBOUc0Y1dNOGZmb1VEeDQ4c0FQd3BpUko3OVdxVld0NHJWcTFxdFNvVWVPM3BLU2tGQk45TlRJeTFxWEd4N3EwY0pnOTQyUDJDb2ZaTXo1YnlWNnBtd0hqN3U3ZVN4Q0VzQ3BWcWtqYnRtMFRhdGV1YmVraWxTb1BIanpBZSsrOUo2V2twQWdBZWwyNmRPbWdwY3RrTFpnOTAyTDJDb2M1TkMzbTBERG16clNZTzhPWU85Tmk3Z3hqN2t5THViTk5QajQranFtcHFXOExnakFDUUdmdDlscTFhcUZYcjE3dzkvZUhzZit0UEhqd0FBY1BIa1I0ZURpU2twSzBteVVBeHlSSkNuRjJkajRRSFIyZFlkUVBKYU5oWFdwYXJFdnp4dXlaRnJPWE4yYlB0S3c5ZTZXcUE4YkR3Nk9lV3EyK0FzQmx4WW9WYU5PbWphV0xWQ3FkT1hNR1FVRkJBSkJzWjJmWDR1TEZpL2NzWFNaTFkvYk1nOW5MSDNOb0hzeWhMdWJPUEpnN1hjeWRlVEIzdXBnNzgyRHViSWRTcVZUOHM4VFlJQUJWQU1EQndRRWRPM1pFUUVBQVBEdzhJSXFpU2N1ZzBXaHc4ZUpGaElXRjRjU0pFMUNwNUZWSFVnRHNFQVFoSkM0dTdwSkpDMEZGd3JyVVBGaVg2bVAyeklQWjA4ZnNtWWMxWjY5VUxVRldzMmJOblFDYUR4NDhHUDM2OWJOMGNVcXQrdlhyNDltelo3aDI3Vm9GU1pMK1gySmk0azVMbDhuU21EM3pZUGJ5eHh5YUIzT29pN2t6RCtaT0YzTm5Ic3lkTHViT1BKZzc2K2J0N1YzMTVaZGZIbG1uVHAxMWtpUUZBMmdGd05IVjFSVWpSb3pBakJrejBMMTdkOVN0V3hlQ1lQcnhub0lnb0c3ZHV1amN1VFA2OWV1SEdqVnE0TkdqUjNqOCtMSGpQMlViWGJ0MjdkNDFhOVowYU5TbzBhMzc5KzgvTjNtaEtGK3NTODJEZGFrK1pzODhtRDE5eko1NVdIUDJTczBNR0RjM053OVJGQy9VcjE4ZjMzNzdMUndjSEN4ZHBGSk5wVkloTURBUXYvLytPeVJKOG9pUGo0KzFkSmtzaGRrekwyYlBNT2JRdkpqREhNeWRlVEYzT1pnNzgyTHVjakIzNXNYY1dSMVJxVlIyK1dlMnk5c0FIQURBeWNrSmZuNStDQWdJZ0t1cnEyVkwrSUtFaEFTRWhZVWhJaUlDYVdscDJzMHFBQWRFVWR3VUd4dDdESURHY2lVc20xaVhtaGZyMG44eGUrYkY3UDJMMlRNdmE4MmVhZWNEbTVFb2lsTUJZTml3WVF5ekdUZzRPR0RvMEtFQS92M2RsMVhNbm5reGU0WXhoK2JGSE9aZzdzeUx1Y3ZCM0prWGM1ZUR1VE12NXM0NnVMbTVOWFIzZDUraFVDanVTSkowQkVDZ0lBZ09ucDZlbURObkRvNGNPWUxKa3lkYlhlY0xBTGk2dW1MeTVNazRjdVFJNXN5WkEwOVBUd2lDNEFBZ1VLUFJSQ29VaWpzS2hXSzZtNXRiUTB1WHRTeGhYV3BlckV2L3hleVpGN1AzTDJiUHZLdzFlNlZpQm95Ym01dWJLSXJ4TldyVVFGaFlHT3p0N1MxZHBESWhLeXNMdlhyMXdzT0hEeUZKa2x0OGZQd1ZTNWZKM0pnOXkyRDJkREdIbGxIV2M4amNXUVp6eDl4WkFuUEgzRmxDV2MrZHBmajQrRGltcHFhK0xRakNDQUNkdGR0cjFhcUZYcjE2d2QvZkg3WjY0K0FIRHg3ZzRNR0RDQThQUjFKU2tuYXpCT0NZSkVraHpzN09CNktqb3pNc1dNUlNqWFdwWmJBdVpmWXNoZGxqOWl6RkdyTlhLbWJBaUtJNERnQUdEeDdNTUp1UnZiMDlCZzhlREFBUUJDSEl3c1d4Q0diUE1wZzlYWmJLWVhwNmVwN1BhVFFhTEZ1MkRDcVZTbSsvQlFzV1FLMVc2MnhMU0VpQXY3OC9FaE1UVFZKV1V5anJPV1Q5WnhuTUhYTm5DY3dkYzJjSlpUMTM1cVpVS2hVS2hXSmxXbHBhb2lBSU93RjBkbkJ3UUxkdTNiQjY5V3FFaDRkajFLaFJOdHY1QWdDMWE5Zkc2TkdqY2ZEZ1FheGV2UnJkdW5XRGc0T0RBS0NMSUFnNzA5TFNFaFVLeFVxbFVxbXdkRmxMSTlhbGxzRzZsTm16RkdhUDJiTVVhOHllemMrQThmSHhLWmVXbHBZa2ltSzFZOGVPd2NuSnlkSkZLbFBTMHRMUXVYTm5hRFNhUjQwYk42NjVkKzllZGNHdktoMllQY3NxeTluTHpaSTVIRDkrUEx5OHZOQy9mMys5NXpRYURUdzlQYkZ5NVVvc1diSUV5NVl0UTYxYXRiQjc5MjRzWHJ3WVRabzBrZmYxOC9QRDNyMTc4ZkRoUTd6NjZxdnk5bkhqeHFGYXRXb1lObXlZM25zL2YvNGNsU3BWTWxpdWt5ZFBHdWNMRmtKWnpTSHJQOHRpN3BnN1MyRHVtRHRMS0t1NU14ZHZiKytxR1JrWmcwUlJmRitTSkRmdGRsZFhWd1FFQk1EUHo2L1VaejR0TFEwUkVSRUlDd3REUWtLQ3ZGMFFoTXNhalNiRTBkRnh4N2x6NTU1WXNJaWxBdXRTeXlyTGRTbXpaMW5NSHJObktkYVd2WEtXL0hCalNFMU5iUzBJUWpVM056ZUcyUUtjbkp6UW9rVUx4TWZIVjc5OSszWnJBS2NzWFNaellmWXNxeXhuTHpkTDVuRHExS2tZTm13WWF0ZXVqZmJ0MitzOEp3Z0NCRUdBcDZjbmhnOGZqc2VQSDJQLy92Mklpb3JDdm4zN3NIWHJWa3lkT2hXQ0lDQW9LQWh2dlBFRzl1N2RpMlhMbHFGZHUzYnc4UENRMyt2RkRwWEl5RWhFUmtaaTBhSkZadm1lK1Ntck9XVDlaMW5NSFhObkNjd2RjMmNKWlRWM0ppWXFsY291a2lTOW41bVorYllnQ0E2U0pNSEp5UWwrZm40SUNBaXd5bnU2bUlxVGt4TUNBd01SR0JpSWhJUUVoSVdGSVNJaUFtbHBhVzZDSUt6SXpNeGNwRkFvRG9paXVDazJOdllZQUkybHkyeUxXSmRhVmxtdVM1azl5MkwybUQxTHNiYnMyWHdIakNBSXZRSG9YZndqODJuZnZqM2k0K08xZjRzeVU1a3llNVpYVnJPWG15VnpXTDE2ZFN4ZXZCZ1ZLMWJFcEVtVEVCY1hwL084V3ExR3AwNmQ1SjgvK2VRVGJOKytIV1BIamtWcWFxbzhzeVV6TXhNcEtTa1lQbnc0c3JLeThPdXZ2K3Awd0FCQWh3NGQ1TWNxbFFxQ0lPaHMwekxuN0JldHNwaEQxbitXeDl5UkpUQjNaQWxsTVhlbTRPYm0xbEFRaE9HQ0lBeVRKS2sra0ROZ3BsV3JWZ2dJQ0VESGpoM0wvTTJCWFYxZE1YbnlaSXdmUHg0blRweEFXRmdZTGx5NDRDQkpVcUJHb3dsVUtCUy9BL2hHbzlGc3ZuejU4bStXTHE4dFlWMXFlV1cxTG1YMkxJL1pZL1lzeFpxeVovTWRNQUI2QWd5MEpiVnYzeDdMbHkrSEpFbTlBRXkwZEhuTWlObXpzREtjdmR3c2tzT2RPM2ZpbTIrK1FZVUtGUkFlSG82RkN4ZnE3ZE91WFR0RVJVWEJ6czVPWi92RGh3OFJFUkdSNTN2NytmbnBiWHY2OUNuT25Uc25YeGc0ZGVvVTJyWnRDMEhJV1VsVHBWTEIyOXU3SkYrcDJNcG9EbG4vV1JoelI1YkEzSkVsbE5IY0dZV1BqNDlqYW1ycTI0SWdqQURRV2J1OVZxMWE2TldyRi96OS9XMzZuaTZtb3IzM1RiZHUzZkRnd1FNY1BIZ1E0ZUhoU0VwS3FnOGdXQlRGTHhVS3hURkpra0tjblowUFJFZEhaMWk2ekRhQWRhbUZsZUc2bE5tek1HYVAyYk1VYThxZVRkOER4czNOcllvb2lzbFZxMVpGVkZTVXBZdFRaa21TaEs1ZHV5STVPUm1DSUZTSmk0dEx0WFNaVEkzWnN3NWxNWHU1V1VNTzI3WnRpOU9uVHh0OHp0ZlhGL3YyN2NOTEw3MmtzOTNMeXd2Tm16ZlA4ejN2M2J1bjEwR2pWQ3AxT21DVVNpVXVYTGdnZCs1b08yQmVuSVZqRG1VdGg5YVFPMkx1eURLWU83S0VzcFk3WTFBcWxRcEprdDRITUFoQUZTQ25VNkZqeDQ0SUNBaUFoNGNIUkZHMGJDRnRqRWFqd2NXTEZ4RVdGb1lUSjA1QXBWSnBuMG9Cc0VNUWhKQzR1TGhMRml5aTFXSmRhaDNLWWwzSzdGa0haby9ac3hScnlwNU5uM1haMmRtOUNVRG5wczFrZm9JZ3lIOERRUkRldEhCeHpJTFpzdzVsTVh1NVdWTU91M2J0aXE1ZHU2Smx5NWJvMnJVckRoOCtEQ2NuSjZTbHBSbjlzMVFxRlVSUnRKb0xCMlV0aDlhVXU3S011U05MWU83SUVzcGE3b3JMMjl1N3FydTcremlsVWhrdlNWSWNnTEVBcW1pWDFUcHk1QWptekprRFQwOVBxem1Ic2lXaUtNTFQweE56NXN6QmtTTkhNSG55Wk8yOWNxb0FHQ3RKVXB4U3FZeDNkM2NmNSszdFhkWEN4YzJUbEE5VGZTYnJVdXRRRnV0U1pzODZNSHRrS2RhVVBWcy84Mm9PQUkwYk43WjBPWXptOXUzYjh1TmNvMnAwSGhlR1dxM0c0OGVQQVFCWldWbkdLVncrdEg4RFNaTHlIdFpldXBTNjdObXFNcGk5M0t3bWgxRlJVWWlLaW9Lam95T2lvcUxnNit1TDZ0V3I0OUdqUjNyN3VyaTRZUDM2OVhuK1Y1REV4RVJVcjE1ZFhuN01HcFN4SEZwTjdzbzY1czcyR2FvamdaelJXdmZ1M1N2dzlVbEpTY1l1VW9HWU8rdHk3ZG8xblo5VktoVWVQSGhnMU04d1Z2dWtKTXBZN29wQ1ZDcVZieWtVaXQyWm1abUpnaUNza0NUSlRYdGorWjA3ZDJMbnpwMElEQXkwbVJzQW03c2RXeHg1L1g0bFNYSVRCR0ZGWm1abW9rS2gyTjJ5WmN1dXNQMXJMc1pnOVhXcE1kaENkc3RnWFZvbXNtY0xtRDJ5Rkd2Sm5xMmZERFFEaXQ2anVIYnRXbVJuWnhmN1ExTlRVM0g0OE9FaXZhYWdleDVvOWUvZlgzN2NwazBiK1hGUjcyMXc3OTQ5REJreUJDcVZDdSs5OXg3Kzk3Ly9GZmlhcVZPblFxMVdGK2x6dExTQjFtZzB6WXIxQm1iV3ZIbnp1bjM3OXJVcmVNODhGU3Q3eHBLZW5wN25jeHFOQnN1V0xZTktwZExiYjhHQ0JYcC80NFNFQlBqNyt5TXhNZEVrWlRVMVc4dGVicmFldzl5MGpZM2M2dFNwZy92MzcrdHRUMDVPeHZ2dnY1L25md1dKaW9xQ3ZiMjkza1VuUzdLbEhKYUczR2swR2l4WXNFQ25jWHZ0MnJWQ0hXZEw4cGxYcmx6QlgzLzlaYkxQS0NybXJ2aHUzNzZONE9CZ3ZEamc5OGFORzlCb05DVjZiNVZLaGVEZzRBTDNTMGhJUVBmdTNmSGt5Uk85NTdLeXN0QzdkKzk4WDUrVWxJUUJBd1lnTmRXOE0rbVpPOU01ZS9hcy9IamZ2bjN5NC8zNzkrZjVtbzgrK2tqbjUydlhydUdMTDc0bzFPZVp1MzFTRXRhZXU5ZGVlNjI4aDRkSFRYTjlucHViVzBOM2QvY1pDb1hpamlSSlJ3QUVDb0xna01jTURiTXcxckhaM08zWWtqSTB3MGdRQkFjQWdScU5KbEtoVU54UktCVFQzZHpjR2xxa2dFWmdoSHhiL053eFAyVXB1OVplbDVwQXFjOWVWbFlXTm03Y1dPVHoxOTkvL3gzUjBkRkZlazFKMkZyMmJPa2NjdTdjdWZMalc3ZHVZZTdjdVhJZTFHbzFGaTVjcU5mbUtXcjJOQm9OcmwrL3JyZGRyVmJybkxOYUkydkpYamxMZm5oSlNaTDBPZ0EwYU5DZ1NLL1RhRFE0ZCs0YzJyVnJCd0FJQ0FnQWtOTmdUazVPUm8wYU5RQUF1M2J0UXNXS0ZmVmVuNVdWaGJsejU2SktsU3J3OHZJcWJGbXhhTkVpTkcvZUhIWHExQ2xTZVl2RDBkRVJHbzBHRGc0T1dMMTZOUll2WG93dVhicm8zWXRCUzZQUklDSWlBbDk5OVZXeFBxOSsvZm9BQUVFUVhpOTJvYzJvWExseVUyL2R1dFZicVZRZTBHZzBvYzdPenRIUjBkR0Y3cFVyYnZhTVpjcVVLZkR5OHRKcEVPZTJZOGNPZUh0N1k4bVNKVmkyYkJscTFhcUYzYnQzWSsvZXZiaHg0NGE4bjUrZkgvYnUzWXZVMUZSODl0bG44dlp4NDhhaFdyVnFHRFpzbU03N2FqUWFQSC8rSEpVcVZUTDR1U2RQbml6NWx5c2lXOHRlYnJhZVE2MzkrL2NqSVNFQm4zLyt1YzcyMTE5L1hiN0FHQkVSZ2ZidDI2TlNwVXJZc21VTFB2cm9JNE5yb1hibzBNSGdMSmpRMEZEWTI5dmowcVZMMkxadEc0WU5HNGJaczJmRHpzNE9nd1lOd2x0dnZZWEl5RWlUZmNlQzJGSU9yU2wzMm52M3ZIaHNldnIwcWM2MnAwK2Y2dHp6NThxVks3aDI3UnJzN2UzbGZWNTU1UlZNbXpZTlhidDJSYmx5LzU3ZURCNDhHTGR2MzlZWmZYVDc5bTFzM3J3WjA2Wk4wL25jTzNmdTRPTEZpd2JMdW1MRkN1ellzUU1EQmd6QS8vM2YvK2s5ZitmT0hiUFhtY3hkM243ODhVZE1uandaQVBEOCtYUDQrdnBpMHFSSkFITCtMdlBtemNQOSsvZHg2dFFwK2NhWWtpUmgrZkxsZVBubGx6Rno1a3hzMjdZTkd6WnNrTi96K2ZQbnFGQ2hnczduR0xvSFZuWjJOZzRkT29RWk0yYmtXOGJJeUVoNGVIaWdhdFdDVjZwUnFWVG8wYU9IM3ZhblQ1OGlJQ0JBNTkrQ1ZwTW1UWEQ1OG1XZGJmMzc5OWU3bUorU2tvSmx5NWJwWEZqUEQzTm5Ha2xKU2RpOGVUTmF0MjROQUZpOGVESDY5T2tEQUZpeVpBbmVlZWNkZWQvdDI3Y2pQRHdjUU02Z25INzkrc25QZGUvZXZkQVgzYzNkUGlrSmE4K2RpNHVMaTFxdGZxQlFLSDZRSkNsVW85SHN2M0xseWgvRy9Bd2ZIeC9IMU5UVXR3VkJHQUdnczNaN3JWcTEwS3RYTC9qNys2TjI3ZG9sL2h4ekhKdnpZOHAyN083ZHU3Rno1MDRrSlNXaFFZTUdtRFJwRWxxMWFsV29jaFhFd2NFQjNicDFRN2R1M2ZEZ3dRTWNQSGdRNGVIaFNFcEtxZzhnV0JURkx4VUt4VEZKa2tLY25aMFBSRWRIWnhqbGc0dkl3OE1EQ3hZc1FNZU9IZVZ0MGRIUm1EcDFhcDZ2S1dtK3pWV1hsdWJzR291MTE2WEdWbHF6TjJuU0pQVG8wUU0rUGo3SXpNekVtalZyOGh6STJMSmxTNTBaa0haMmRvaUtpc0tSSTBkUXExYXRZbi9ub3JLMTdOblNPZVRodzRmbGF6R05HalhDL2Z2M0VSMGRqVTZkT21IRGhnMndzN1BUV3oya3FObDc5dXdaZ29LQ3NHTEZDcno1NXI4cmVXVm1abUx1M0xueU9XdHU2ZW5wR0RCZ1FMNWwvK09QUHhBYkcxdms3MXdVMXBJOW0rNkF3VDgzRkN6c2RPcUFnQUJVcWxRSjJkblpPSHYyTE5hdFc0ZmJ0Mi9qM0xsekFISk95SzVldllvNWMrYm92TTdEdzBQdWxFbE1URVN0V3JWUXVYSmx6Sm8xUzJjYkFHemF0QWsxYXRTQVVxblVhMUNMb3FoM2NRYklhZmptZGNISGtMLy8vaHVWSzFjR2tIUFF6bjN5cENWSkV0TFQwOUdoUXdkNVc0OGVQZkQwNlZPOWZTTWpJK0hrNUFSQkVJcTlIbkN1djBHVllyMkJCUWlDVUVPU3BBOEVRZmdnTlRYMWlVS2hDQk1FSVRRMU5mWG9yVnUzTWd0NGVaR3laMnhUcDA3RnNHSERVTHQyYmZuQ2taWWdDQkFFQVo2ZW5oZytmRGdlUDM2TS9mdjNJeW9xQ3Z2MjdjUFdyVnN4ZGVwVUNJS0FvS0FndlBIR0c5aTdkeStXTFZ1R2R1M2F3Y1BEUTM2dkZ5OE9Sa1pHSWpJeUVvc1dMVExMOXl3TVc4eGVicmFjdzZkUG55SWpJd003ZHV6QTJyVnJrWkdSQWJWYWpZaUlDTnk2ZFF2ZHUzZkgzcjE3TVdIQ0JHelpzZ1VoSVNFb1Y2NmNYRDhaT2hpbnA2ZGordlRwQUlEQXdFQjVCTGhhcmNhOGVmTVFFUkdCS1ZPbXdOZlhGOE9IRDhmNTgrZXhlZk5tckZxMUNrT0hEa1h2M3IzaDRPQmd6bDhEQU52TG9UWGxUaFJGbmJwR3JWYWpWYXRXT3R1VVNxWE9hOExDd3RDelowLzQrZm5wdlYvUG5qM2x4eSs5OUJMMjd0MkxObTNhNk9TaVhyMTZxRktsQ3JwMzc0NGhRNFpBRkVYRXhNUmc0OGFOQnN1NGNlTkdIRDE2Rk45Kyt5Mm1UWnVHalJzM1l1VElrVHI3TkdyVXlPeDFKbk9YdHlaTm1tRGh3b1dvV3JVcXpwNDlxN1BVMTdwMTYxQ2hRZ1ZzMkxBQlFVRkJhTmFzR1Z4Y1hDQUlBcFl0VzRhUkkwZGl6Wm8xR0R0MkxJWU9IU3EvVHFsVTR1VEprM0tqR1FBNmRlcVVaeGtNUFRkbnpoeDRlWGtoS3lzTDRlSGhlcDJBK1hueTVBbmk0dUxrbjdVenNycDA2U0p2eThqSWdDaUs4UGIyeHZMbHkvSDA2Vk4wNnRRSisvZnZSOTI2ZFFFQUR4NDh3SXdaTStSenZnNGRPcUJtemNJUGJHYnVUT1BBZ1FQdzlmV1ZCNFpsWldYSmp6TXlNdVRIKy9idHcrREJnekY0OEdBQU9YKy9QWHYyeU8vejRZY2Y0c2FOR3pyMTBjaVJJL0h1dSsrYXJYMWlDamFTT3dGQUIwRVFPdGpaMmExUUtCVG5CVUVJemNyS0NyMTY5ZXFkNHI2cFVxbFVTSkwwZmxwYTJpQkJFS29BT1JmN08zYnNpSUNBQUhoNGVCajluaTdtT0RaYm9oMzc1TWtUTEZpd0FEVnExTUMzMzM2TFNaTW1JVEl5RXVYTGx5L3d0VVZSdTNadGpCNDlHdi85NzM5eDhlSkZoSVdGNGNTSkU0SktwZW9pQ0VLWHRMUzBGSVZDc1VNUWhKQzR1TGhMUnYzd0FuVHYzaDBoSVNIeTcxNlNKS3hmdng3OSsvZkhtVE5uOG50cFNmSnR0cnEwdEdiWFdHeWtMaldtVXBVOUFQamxsMTl3NXN3WlRKa3lCVURPTmNIOGN1VGs1SVRqeDQ5ajA2Wk5HREZpQkxwMjdRcU5Sb09EQncvaTJiTm5XTDU4dWJ4di9mcjFzV25UcG1KOCs0TFpZdlpzNVJ4U3k4L1BEOVdxVlFNQWhJU0VZTXFVS1hqdHRkY0FBSjZlbm9pSmlaSDNMV3IyS2xldWpERmp4aUE1T2JuUTVhbFlzU0xDd3NMeTNhZHQyN2FGZnIvaXNwYnMyWG9IakRPQVBFZVd2cWhCZ3dabzM3NDlzckt5NUF0L1FVRkJHRFpzR0I0OWVvVFUxRlNJb2h1bXd4WUFBQ0FBU1VSQlZBaC9mMzlVcjE0ZG16ZHZsbDk3Nk5BaEFEbFQ3YldQdFF4dEUwVlJiM1MzVXFuVWFUaHJlWGg0eUkxMGpVYURUcDA2NGVqUm93YS93L0hqeHpGbnpoenMyYk1IVmF0V2hTUkplUHIwcWQ3N1BuLytISjA3ZHpZNHVsYmJPNjk5VGQrK2ZlVmxncnk4dk9TZTBheXNMSHo3N2JlRldyTXcxOS9BdWNDZHJaQWdDRlVCREpja2FiaVRrMU9hdTd2N0lVRVFRZ1ZCT0J3WEYyZG92YThpWmMvWXFsZXZqc1dMRjZOaXhZcVlOR21TM3Q5ZnJWYnJYUGo1NUpOUHNIMzdkb3dkT3hhcHFhbHlRenN6TXhNcEtTa1lQbnc0c3JLeThPdXZ2K3Awd0FEUU9ZRlVxVlFRQkVGbm01WWxacjhBdHArOTNHd3RoemR1M0VDZE9uV3dZc1VLakI0OUdnOGZQc1JycjcyRzgrZlA0L1hYWDBmanhvMVJvVUlGUkVSRUlDVWxCUkVSRVhqOCtESFdyMStQVHAwNllkU29VWHJ2MmFGREIremF0VXYrK2U3ZHV4Zy9mandlUG55SWJ0MjZZZGV1WFRxamRMMjh2T0RsNVlVclY2NWd6Wm8xaUl5TXpQTWl1aW5aY2c1dExYZFBuanpCaVJNbk1HblNKSjFSMy9tcFU2Y09Ra0pDNUovNzllc0haMmRuL1BMTEx3Z0tDc0wwNmRPeFpNa1NmUHp4eHpxdmUvNzhPZWJQbjQrclY2OWl3NFlOcUZXckZsYXZYbzF4NDhiaDd0MjcrT3l6ei9SK0QrYXNNNW03L08zZXZSczllL1pFY25JeXFsVEpPZC9ldG0wYm9xS2lzSG56WmpnNU9XSFVxRkVZUDM0OFZxNWNpY3FWSzZOaXhZcFl1WElsSEIwZEMvVVp4NDhmMTl1V25wNk9kdTNhR1h4T0t5SWlBaytlUEVIcjFxM3pYY2JKMjlzYm5UcDF3c3laTXpGbnpod2NQWG9VN3U3dU9IandJRHAzN296UFAvOGNMaTR1YU5La0NkYXZYNDhyVjY1ZzVjcVY4bUNpbUpnWU5HblNSTzU4VWFsVU9IWHFsTnhJejhqSXdOT25UNHZVQWNQY0dWOTZlanIyNzkrUHNMQXdlYWFMdDdlMzNHaHQyN2F0VGdQMjhlUEhjZ2ZNczJmUDVNYnp5SkVqY2YzNmRYejMzWGVZT25VcVZxeFlnYmx6NThvRHhjelZQakVGRzgyZGx5UkpYdVhLbFZ1b1VDamlBWVFLZ2hBYUZ4ZDNzNkFYZW50N1Y4M0l5QmdraXVMN2tpUzVhYmU3dXJvaUlDQUFmbjUrVm5WUGwrSWNteTNSamgwelpvejhlTml3WWRpd1lRT2VQSGxpc2xIZ29pakMwOU1UbnA2ZVNFdExRMFJFQk1MQ3dwQ1FrRkFGd0ZoSmtzWXFsY3JMR28wbXhOSFJjY2U1YytmMDE2UTBzaEVqUnVEZGQ5L0YrZlBuNGVYbGhaTW5UK0tQUC83QWtDRkRNRzdjdUtLOFZWSHliZEZ6eC96WVNuYU54VWJyMHBJb2RkbGJ0R2dSMUdvMXVuZnZyclA5eGZQSjRPQmcrUHI2eWovdjNyMGJJMGFNQUFENTMvMFBQL3lBU3BVcW9WT25Uamh3NEFDY25VMFhDMXZQbmpXZVEvN2YvLzBmcmwyN2htZlBuc216VmtKQ1FqQmh3Z1RNbXpjUEF3WU13UHo1ODdGMDZWS2RKZU9MbXIydnZ2b0t4NDRkQTVCVGw2bFVLb1Buam9aTW5EZ3gzL3RhWm1ZVzFJOVZjdGFTdlRMVkFUTnIxaXdNR0RBQUxpNHVPSGp3SU83Y3VZTXpaODZnUjQ4ZWV1dmN2ZGdMT0hQbVRGeTdkZzFaV1ZsNkFjMjlUVHNDTFRnNEdIMzc5dFViN2ZEaSs3NzAwa3NJRGc2R3Y3OC9nSnpHanJiQnJ0Rm9kQzdhckZ1M0RnY09ITUNTSlVzS2JOdzRPam9pS3lzTEdvMEdvaWdpT2pvYWI3enhoanlUSnpkdFQ3cS92ei9Xcmwwck45TDkvZjBMUFpMY1dnSnRKRTZDSUF3RU1GQ1NwSFNGUWhFaFNWS29nNFBEZHpFeE1Xbi83R094QS9uT25Udnh6VGZmb0VLRkNnZ1BEOGZDaFF2MTltblhyaDJpb3FKMFJ1a0NCYS8xYmFqMysrblRwemgzN3B5Y2hWT25UcUZ0MjdieVNhTDJaTkpTU2xuMmNyUHFIQUk1b3lpMmJObUNLbFdxWU1PR0RYQnhjZEViZVJNY0hJeHg0OGFoVFpzMjBHZzBXTDU4T1pvMmJacm5nZDdUMDFQbjV3WU5HbUR5NU1sbzBhS0Z3U1VodFZxMGFJRzFhOWNXYVVTR01aV2lISm85ZDlvTGV5L0thMmFCZG5CRXBVcVZFQjhmTDgrWU1tVEpraVZvM0xneC92ampENzFwK1k2T2pwZzllemJXcjErUG5qMTdvbE9uVHZMU1AwRE9oZXU1YytmaXRkZGV3NVl0VytTUjNjN096dGk0Y1NQbXo1K1BkOTk5Rng5OTlCSDgvUHprK3RhY2RTWnpsNzlIang3QnhjVUZLU2twOHJKaThmSHhXTGR1blh6aDB0ZlhGNDhlUGNLUUlVUGc0K09EUTRjT29WeTVjdkt4c2tPSERrWWZZS0JkcXh2SW1iV3FuWW1kbXpZbnVaOXIwNllOQWdJQ3NHL2ZQdXpZc1FQRGhnM0Q5dTNiY2Zic1djeWFOUXM5ZXZUQSt2WHI4ZkhISDJQNDhPRUFjanA2Qmc0Y0tMOUhjbkt5empua1gzLzloVXFWS2hYcDk4cmNHZCsyYmR2dzlPblRmSTl6dVZXclZzM2crZHkrZmZ2UXFWTW5PRG82NHFlZmZvSkdvOEhseTVmbDVmY3MzVDRwaVZLUU8zY0E3cElrelZJb0ZEOUtraFFLSURRK1B2NHFBTzNDN0tKU3Fld2lTZEw3bVptWmJ3dUM0Q0JKRXB5Y25PRG41NGVBZ0FDejNkUEZITWZtdkppckhSc1RFNE9hTldzYWZGOVRjSEp5UW1CZ0lBSURBNUdRa0lDd3NEQkVSRVFnTFMzTlRSQ0VGWm1abVlzVUNzVUJVUlEzeGNiR0hnTlFzaHVTNWFGKy9mcnc5ZlZGU0VnSVBEMDlzWDc5ZWd3YU5LaWtIWG9GNWR0c2JaYXlrTjJTS0FWMWFWR1ZxdXh0M2JvVnljbkpPSEhpaEh6T29MMG40SWtUSndwZDFuWHIxcUZ1M2JwNDh1UUpLbGFzaVBUMGRKUE9ZZ1ZLWGZhczRoeHl5WklsQUhMYUsxRlJVZkR6ODRPRGd3UGVlZWNkL1A3Nzd3Q0F5NWN2WS9qdzRmamtrMC9rMXhVMWUxOSsrU1crL1BKTFpHUmtZTUNBQVRxejczTy81enZ2dktOM0xGbThlSEcrMzhFY00yQ3NKWHRscGdOR285RWdPRGdZUGo0KzhQWDF4Y1dMRitVRG8xWjJkamJtejU5djhNYVYyaVVpdkwyOWRhYjU1N1hOMzk4ZkN4Y3UxSnR1K0dKanFVT0hEbkxqUnV2dTNidG8wS0NCemhSR3BWS0pxMWV2WXVmT25RWWJOeStPcm8yS2lvS3pzek9TazVQeDBrc3ZZY2FNR1ZpN2RtMitKNWgvLy8yM3p1OVNwVklWK3VDZmExMUxaNFZDSWVXM3I0MnBDT0JkUVJEZXpjcktna0toT0lTYzBUM09raVJaNU1MM3dJRURNWERnd0h3cnFrcVZLdUg1OCtkNmE1QW1KeWNibkhWUUZPUEhqOWRadDlUU1NuSDJjck82SEdwcFI1VnJwN3ErcUhIanh2aisrKy9sbjJmT25KbnYreTFZc0VCdlcxRXVWcnU0dUJSNlgyTXFwVGswUys1RVVkU1pLYUNkcnA5N20zYTYvdDI3ZDNYdTllUHU3bDdndE9ZblQ1NmdXclZxR0RwMEtQNzg4MDg4ZlBnUTMzNzdMUklTRW5ELy9uMGNQbndZdnI2K3VIRGhBc0xDd2hBUUVJQ0ZDeGZpeElrVDhpeUczUGRleUczUW9FSFl0R2tUNHVQajgxeEt5cFIxSm5PWHY4ZVBINk5xMWFweXAwUDE2dFh4NmFlZnlwMFR1VTJlUEJsdDJyVEJ4eDkvckRNVFZLVlNGZmc1blRwMXd2UG56d0ZBdmtlTXM3T3ozT0JPVFUxRldGaVlmSEZseTVZdHFGbXpKdjc0STJmNWZMVmFMV2N2djV4czI3WU5QajQrY0hGeGdTUkpPSFRvRUxadTNZclhYMzhkcTFldnhoOS8vSUVOR3paZ3lKQWgrT0tMTDdCOCtYS2NQSGtTUC8vOE0xYXRXZ1VYRnhkOCt1bW5PdlgxWDMvOVZhVFpMd0J6WjJ6Mzc5L1hhVWRvbHhwNzVaVlg1TWZWcWxXVEg5dloyV0gvL3YwR0J6S3NYcjBhM2JwMXc3Tm56NUNabVFsUkZMRnQyelo1SFc5enQwK015ZHB6VjhTYmFEY1JCS0VKZ0drS2hlSTJnRkJSRkVNMUdzMUtTWkxrQ3NqVDB4TUJBUUhvMkxHajJaZFhOZld4T1RkTHRHUGo0dUl3ZS9ac3pKMDcxNnpMUDJtNXVycGk4dVRKR0Q5K1BFNmNPSUd3c0RERXhNUTRBQWpVYURTQkNvWGlJZ0NQZ3Q2bnVFYU9ISWsrZmZwZ3pabzFTRXhNeEtCQmd3QUFlZjNiS21tK0JVR29ZcTQyUzJuUGJrbmxya3ROOWlIV3hXd2RNT2JJWHFOR2piQnk1VXFkQVJ2UG5qMHIxTXp0M1BjQTZkT25EMzc5OVZja0ppYWlRb1VLcUZhdG1zbnJRbXMvanBlQVZWMnIwYzZRQm5JR28ybFhGM255SkdlQ1pVbnF2Wmt6WjZKdDI3YjQ4TU1Qc1dMRkNuVHExQW12dnZvcWdKekIzaU5Hak1DcVZhdnd5aXV2NE9qUm8xaTllbldCNzVtUmtTRzN0Vis4VDZXeFdFdTlaK3NkTUlVbUNBTDY5KytQbWpWcjRzTVBQOFRUcDAvMTFtVFhhRFE2YStMbHBiRFRBd3NyT3pzYkZ5OWVSSHg4UERRYWpUd2k5MFVyVjY3VXUzR1NXcTFHK2ZMbDVZYVFScU9CcDZjbkhCd2NVS05HRFNRbEplR25uMzdDRzIrOGtlK0lxYlMwTktoVUt2bGlLcEF6UXRNUzkxS3djcElnQ0pJa1djL3hvbXZYcmdCeU9sZGNYRnd3Y2VKRU9EazVJUzB0TGM4Yi9oV1hTcVdDS0lvV2FhaVFEcXZMSVpVSlJzK2RXcTAyZVBQd3ZIejMzWGY0NktPUDVKbC9CWTNZV2Jod0llYk9uWXMzMzN3VE4yN2NRTzNhdGVIaDRZRVRKMDdnekpremlJNk94aGRmZklGbXpab2hNVEVSTTJiTWdJZUhCNFlORzRhUFAvNFlEZzRPOGcwTjh6Smt5SkE4TDlLenpqU0tZdWRPdTB4VFNrb0tMbHk0Z0NOSGprQ2xVdUhRb1VPSWlvcEMvZnIxNGVycWlwOS8vaGtWS2xRb1ZDZVp0bFBGd2NGQlhzcnArUEhqT0hMa0NEWnQyb1RkdTNmci9MMXYzTGlCYWRPbTZTeWRlTy9lUFh6NTVaZnlCWFZSRkhIczJERThlZkpFNzk1Q3ViVm8wUUxPenM3WXZIa3prcE9URVJVVmhkbXpaK1AxMTNQdUo3bHYzejdjdW5VTEgzNzRJUVlNR0lDTkd6ZENvOUhJTjJ2djJyVXJVbEpTY1BQbVRmbmNRYTFXUTZWU3djZkhCN3QyN1RMcnpWaXRuTm1PczZHaG9YanZ2ZmV3YnQwNkFDaDBJL2pGd1YrNTNieDVFOCtlUFVOU1VsS1JPOWkwU3RJK29TS1JCRUdRc3JPekpVUEhDa3VjNjVuNjJLd2R5VzJwZHV4ZmYvMkZpUk1uWXRHaVJYcjNZN0FFU1pMTS9uZHUwS0FCM25yckxXemF0QW5qeG8wejVRVkNzN1paU250MnlYcVpJM3VQSGozQ3A1OStxdmVjSkVuSXlzb3lPR2hSTzVNNkt5dEw1NmJxZmZyMHdlN2R1M0gzN2wyVUsxZE92b2hPUm1HeGF6WC8rYzkvc0hUcFVvUFBUWmd3QVVEeDY3M2x5NWZqOE9IRCtQNzc3ekZ0MmpROGVmSUVRNFlNa2ZlYlBIa3lGaXhZZ0pFalIyTDkrdlhvMHFVTDNOM2RFUlVWaGI1OSs4cnRMS1ZTaVQxNzlzaXpDUk1URTVHUWtBQWZIeDhqL0Fhc202MTN3S1FDZVBuWnMyY0ZIcVF5TWpKdzU4NGRyRjY5R2dNR0RJQ25weWMyYnR5bzA4aDUvdnk1WHM5eGRuYTJUb1A4dSsrKzB4dmhsWnFhbXVmbnZqaDY3TVdmZ1p4MW45ZXZYNDlXclZwQkZFV0RqUnNBQmhzM3o1NDkwNWtxbUpHUklZKytiTkNnQWE1ZHU0Wk5telpoMmJKbEJ0OVRXeEhIeE1TZ2FkT21PcCtSa1pGUjZEWFFjeTFsa0hycDBpWHp6T011QVlWQ3NSYkE2RUxzbWk0SXd2Y2FqU2EwWXNXSzM1MDVjK2J2ZjE2L0VJWE1ucWxwTHdDMWJkdFdmaHdlSG81SGp4NmhkdTNhT3Z1NnVMamttUy9BOEJKa3VTVW1KcUo2OWVwVzFkQzJ0ZXpsVnBweVdOYlpVZzZ0S1hlWm1abFFxVlR5eGVEY0RHMGJQSGd3bkp5YzVCUEd3b3pZMmJScEUvcjM3NCtFaEFUWTJkbkIzdDRlZG5aMjJMSmxDOTU4ODAzczJiTUhSNDhlUmV2V3JYWHVFd1BrZjROMXJlUEhqK2Q1ckRSMW5jbmM1Uy8zdlM2MDYyUVBHalFJd2NIQmVQandJUklTRXVEcTZvcXRXN2ZDMzk4ZjllclZLL0E5ang4L2JyQ2pwbXZYcnRpeFl3ZDI3OTR0TC9rbFNSS1dMRm1DRHo3NFFDY0RVNmRPMVdta0M0S0FhZE9tWWNDQUFlallzYVBCNVUydVhMbUNIVHQyNFByMTYramF0U3NHRGh5SXc0Y1B5NDBwalVZRHRWcU4yYk5uQThqNXR6Sml4QWk5dGJ5OXZiMXg2dFFwdmZmMzgvTXI5RTJvbVR2amV2dnR0MUczYmwyNUF3YklhWndhNmd4Ny9QZ3h6cDA3aDcxNzk4ckwxK1JXcVZJbGZQUE5ON2h5NVFvcVZLaUEyTmhZZzIwUFU3ZFBUTUhhYytmaDRWRlRyVlluRm1aZlFSQnVhRFNhVUVFUVFpOWR1blFOL3k1QjV0V3laY3ZPR28zbWZRQnZ4OFRFbEkrSmlVSGx5cFhsSmNqKzg1Ly9tT3c3YUpuajJBeFlyaDE3K2ZKbHZQcnFxMmpac21XQlpUU1ZtemR2eWt1US9mMzMzOXJObVFBT1NKSzBLVDQrL2poTXRBUVovc25iTysrOGc4T0hEK1B0dDkrV243aDA2WkxCZjlBbHpiZENvWGdmWm1pemxQYnNHa1B1dXRSa0gySmRDbjNOc0NUTWtiM0dqUnNiWExaMjZ0U3BPSGJzbUR3cjJwQVhaMW9CUU5PbVRiRnYzejQ4ZS9ZTUxWcTB5UGV6amNIYWorTXZzb1Z6eUJjdFhicFV2dC81aTdRZHZjWEozdkxseStWN1Z2WHUzUnNOR3piRWxpMWI0T0RnZ1BUMGYyOS9NMm5TSktTbXBtTHMyTEhZczJjUHlwY3ZqNTkrK2dsRGhnekJ2SG56NUxiV3RHblRzR2JOR2h3OGVCRGZmUE1OK3ZYclo5SU9HR3VwOTBwTkIweEJ5ODQ0T0RoQXJWYmowYU5IK1A3NzcvSDk5OStqWHIxNm1EbHpKbnIwNkFFQStQUFBQMUc5ZW5XZDF5VW5KOHRyMlBuNyt5TWxKUVd2dlBLSzNqNlNKQ0U2T2xydmN3OGRPaVEvVmlxVk9qOERPZE5Xblp5YzhNMDMzd0NBM3NVZlE2S2pvMUdyVmkyNHVycmlyNy8rd3NzdnZ5dy9sNWFXSnA4TU5HL2VIRjkvL1RYOC9QelF0R2xUWkdWbDRmbno1N2g2OVNxQW5Kc1EvdlRUVDlpL2Z6OTI3dHdwL3g2QWYwZEVGcll4L3V6Wk0rM0QwbkFnVHdOd0VEblRCby9rY1VPdFFtZlAxQjQvZnF5My9GT2RPblZ3Ly81OU5HL2VYR2Q3Y25LeTNuMFFpaUlxS2dyMjl2YTRkdTBhbWpWclZ1ejNNYVpTbHIzY2JDYUhHemR1eE1zdnZ5eVA1Z1p5TGp4T21qUUpmZnYyMWJ1dmkxWkdSZ2IyN05tRFBuMzZGSHJkZXkyTlJpT3ZxNXpmaU8yMWE5ZGk1TWlST2lOK1RLRVU1ZENzdVV0TFM0T3JxeXQyN05naGI5Tk8xODk5OFZ3N1F0WFErdVJ2dmZXVzNPak43Zm56NTRpTWpJUW9pdGl6Wnc5dTM3Nk5mZnYyUVJBRVRKNDhHVXFsRXExYnQ4YWdRWVB3NTU5L1l2YnMyY2pJeU5CcEpLV21wdWE1ZkppMm5Qa3hkWjNKM09YdHI3LytRbHhjSEs1ZnY2NVR2M1RwMGdXUmtaRUlDQWpBOU9uVDhjRUhIK0RLbFN0Nkk3L1MwdEp3NXN5WlFuOEJVUlR4MVZkZlljU0lFV2pZc0NGYXQyNk5sU3RYb2txVktuanJyYmQwOWpVMFFySm16WnFZT0hFaXNyT3pEYjUvdFdyVjBMVnJWeXhZc0VCdVFFK2NPQkh2dlBNTzl1M2JwemZMcWx5NWNsaXpabzFPdlp5ZmpJeU1RdGZEekoxeDFhOWZYMitiZzRPRFhwc0IrSGRKenI1OSs4TEZ4UVVLaFFKOSt2VEIxcTFiY2ZQbVRYbE43dkR3Y0l3YU5RcVJrWkVHTzFkTTNUNHhoVktRdTB2NFo2bXgyTmpZaER6MjBjVEd4a1lCaVBMMjlxNmFtWms1VUJDRUVYLy8vYmZibmoxN3NHZlBIcmk2dXFKWHIxN28zcjE3U2UvWmtTZHpISnNCV0t3ZDYrbnBpZi8zLy81Zm9YOGZ4cEtXbG9idnYvOGU0ZUhoU0VqUWlVQThnSkR5NWN2dlBIZnUzQk56bFVkN1FiQW9vL2J6VVZDK3pkSm1LZTNaTllaU1VKY1dWYW5LM290aVltSnc3dHc1QkFjSFk5R2lSVml6Wm8zQm1mZjM3OTlINWNxVmtaNmVMdWVyYWRPbW1EbHpKdTdjdVlNWk0yWVU3UXNYUXluTG5sV2NRK2FXbVptSnYvLytHNDhlUGRMSm5KYTJqVnVjN0RWdTNCZ2ZmdmdodkwyOUVSSVNndm56NTJQSWtDRll1M2F0VHVlU0lBaVlQbjA2YnQ2OENUczdPM2tweHFOSGorTEdqUnU0ZWZNbWdKenpURjlmWDdpN3UyUEhqaDNGbnExZFdOYVN2ZExRQVpQN2w1a25PenM3REJvMENHRmhZZklhZVAzNjlZTW9pdkthcDJmUG5zWFRwMCtSa1pFaGI3dHo1NDY4Wm5kNGVEZ21USmdBYjI5dkJBWUdRaEFFSEQ1OEdGOS8vVFcrK3Vvcmc1Lzc0b3lDZ21ZWXZFaWowZWl0ZzNmNjlHbTR1Ym5CMWRVVnQyL2Z4cXV2dmlxdkZYcjE2bFg1WXFTam95TlVLaFhHalJzSElHZTl2bVBIanFGWnMyYjQ4TU1Qb1ZRcTBiUnBVK3pjdVJPUEh6OUdyMTY5NU05NC92dzV5cGN2WCtobFU2d2wwQ1h3R0VDWUtJcWhLU2tweDI3ZHVwVlp3UDZGenA0cDdkKy9Id2tKQ1hwTDVMeisrdXRJU0VoQTkrN2RFUkVSZ2ZidDI2TlNwVXJZc21VTFB2cm9JNE1WY29jT0hReU9iZ3dORFlXOXZUMHVYYnFFYmR1MllkaXdZWmc5ZTdiOGIrcXR0OTdLODRUQUhFcEI5bkt6eVJ4ZXZYb1ZJMGFNME5tMmRPbFNWS3RXRGZ2MjdjT3JyNzZxMDBqUnNyZTN4NzE3OXpCNThtU3NXTEdpU01zMHJWMjdGcnQzNzBhN2R1MHdjK2JNUEYrcjBXaHc3dHc1dEd2WERzQy9hK3VyVkNva0p5Zkxhekx2MnJXcnlKMUF1ZGw0RGkyV3V6LysrRU5uYWFiaVNFNU9ObGdIZVh0N1E2UFJZTW1TSllpSmlVR05Halh3OXR0dm8xbXpadmp6enovaDR1S0N5NWN2NCtiTm03aCsvVHFHRGgyS3pwMDdsNmdzZ0huclRPWXViMWV2WHNYMTY5ZWhWQ3JSdkhseitRTHpXMis5aFhIanhtSDgrUEZ3Y1hGQmRIUTBGQXFGM0VtYm1abFRqUC8rOTc4WU8zWnNrYjVRdzRZTnNXREJBa3llUEJrdFdyUkFVbEpTdnJOT1gyVG9RcmxXM2JwMVViZHVYYlJ0MnhhblQ1K1d0OSs5ZTFkdjZScHZiMitjTzNmT1lKMW1hQlRtcDU5K1dxUVJ0OHlkNldWbFplVjU3eWtnNTBMUDVzMmIwYjU5ZXdCQTVjcVZzWExsU2xTclZnMzM3OStIUnFQQjRNR0Q4ZDEzMzhrenZYSXpkZnZFRkd3MGQrY0VRUWpOeXNyYWYvWHExVHRGZW1IT2hmaVZBRmEyYk5uUy9aOVpNWU1TRWhKY0ZpNWNpR1hMbHFGang0N28zYnMzUER3OGpMclVwYW1QelZxV2FzZmV2bjBiMTY5ZngzdnZ2VmVpNzFnWUdvMUd2c2ZjaVJNbmtKV1ZwWDBxR2NBT1VSUkRZbU5qNDAxZUVOTW9TcjdOVXBlVzl1d2FnNDNXcFNWUnFyS1gyNGtUSi9EVlYxOWgxcXhaYU5PbURYNzQ0UWZNbURGRGI2YjFkOTk5aDgyYk55TWxKUVZCUVVFSURRMEZrRE40cUdYTGx2ajExMS9ScUZHakVwVzlNRXBCOXF6dUhQTEpreWM0Zi80ODB0UFQ0ZXZyaS9Ianh5TTFOVlhuUGpDRlVWRDJjcmRSR2pkdWpKQ1FFSncrZlJwVnFsVFJtUUVENUZ6amFkYXNHZFJxTldKalkzSDgrSEdjT25VS3JxNnU2TnUzTHdCZzlPalJjSEp5d3BvMWE3Qjc5MjcwN2R1M3hQOSs4bU10MmJQMURwZ1VJS2NSVWhLREJ3OUdiR3dzOXV6WkExOWZYNHdaTTBhZUxucmh3Z1Y1Rm9Fb2lwZy9mejVtekppQkkwZU93TTdPRHVYTGw4ZW1UWnNNOXRnRkJ3ZnJMRjlpNkNhWHVXL0lwZEZvNU9tbjZlbnBrQ1FKZ3djUGxnL21hV2xwcUZpeEluNzg4VWY1SXVLRkN4ZlFva1VMVEowNkZhZE9uWUtqb3lObXpweUp1M2Z2WXRXcVZXamF0Q2wrK09FSDlPelpFNDhlUGNLNmRldnc1cHR2eXArM2J0MDY3TnExQyt2WHI1ZFBDQjBjSEJBWEYyZndnbWxlY3YwTlVncjlJZ3VUSk9sUEFQc0JoRG83TzUrTWpvNDJQT3pVTUtOa3I3aTBIWVU3ZHV6QTJyVnJrWkdSQWJWYWpZaUlDTnk2ZFF2ZHUzZkgzcjE3TVdIQ0JHelpzZ1VoSVNFb1Y2NGNKRWxDZW5xNndXbUo2ZW5wOGdqZ3dNQkE5TzdkRzBET3lJMTU4K1loSWlJQ1U2Wk1nYSt2TDRZUEg0N3o1ODlqOCtiTldMVnFGWVlPSFlyZXZYdGJaQmtzVzh4ZWJyYWN3OTI3ZDJQLy92MjRkKzhlN3QrL2ozTGx5bUhYcmwxWXNHQUJzck96OGNVWFh5QXhNUkdmZi80NXBreVpvcmUyckoyZEhUNy8vSE44OE1FSDJMdDNMd0lEQXd2MXVkdTNiMGQwZERUKzk3Ly9ZZnIwNmZqODg4OFJIQnlzYzdFeElDQUFsU3BWUW5aMk5zNmVQWXQxNjliaDl1M2I4clR0M2J0MzQrclZxNWd6WjQ1UmZoZTJsa05yeWQzbHk1ZlJ0R25URXI5UFhrUlJoSStQRDBhUEhvM2s1R1RzM2JzWEd6WnN3UGp4NHlFSUFtYlBubzE1OCthaFdyVnFhTml3b1ZFYXZPYXNNNW03dkhYdTNGbnVVUHZ0dDkva2FmZU5HalhDc21YTElJb2lWcXhZZ2ZIangrdlVQUWtKQ2JDM3Q4ZUVDUlBnNWVWVmhPTGxIRWQvKyswM2xDOWZIdGV2WDBmVnFsVng1c3laSXQxQU95MHREUlVxVk1EdDI3ZEwxQ21jVys0TCtZWUdZQ1FrSk9ndFZWWlFHZi9CM0ptSXZiMjl3UnVSYWh2Q3g0OGZseS91WldWbG9WS2xTcGczYng1KysrMDNMRjY4R0Y5Ly9UVkVVY1RJa1NNeGZmcDBoSVNFeUNNYnpkRStNUVVieVowR3dDa0ErOVJxOVlFclY2NzhZWXczL2VjQy9UZ2ZINTlKcWFtcHZRVkJHSkdWbGRVNU1qSlNpSXlNUk0yYU5kR3JWeS8wN05sVGIvbmg0akQxc1ZuTFV1M1lTNWN1SVNJaXdxUWRNQThlUEVCNGVEZ09IanlJcEtRazdXWkprcVNqQUVLY25aMy9GeDBkbldHeUFwaEdTZkp0bHJxMHRHZlhHR3lrTGpXbVVwVTlJT2U4ZHUzYXRZaU5qY1c4ZWZQazFTYTA3ZUloUTRaZzNMaHg4UGIyaGlBSVNFNU9SbWhvS0RadDJvUmR1M1poeXBRcFdMaHdJV0ppWWhBZEhRMVJGQkVhR29wMzNubkhwTXVLMm1MMnJQMGNjc21TSlFDQWVmUG13ZHZiR3hVclZzVEtsU3V4ZmZ0MnZYME5EY0lxTGxFVTVVRkFlWW1JaUVCNGVEajgvUHd3ZXZSb09Eczc0L0hqeDNKN2U4Q0FBV2pidGkwMmJ0eUl2bjM3d3NQREE4dVdMVE5KQnEwbGV6YmRBU01Jd2krU0pIVytlL2N1UER3OEN2V2FlL2Z1NlZ4OHZudjNMclp0MjRhWW1CZ3NYcndZYjd6eEJvNGVQWXFnb0NBc1dMQUE0ZUhoV0xwMEtUSXpNM0g5K25XY1BYc1cxNjlmUiszYXRaR2RuWTE3OSs1aDE2NWRjSGQzUjZOR2pWQ3ZYajA1VUlWWk8xNjd6eGRmZklHZmYvNVpYdGYzeElrVGNIRnh3YWhSbytEajQ0TlpzMmFoVzdkdTBHZzBhTkdpQlpvMGFZSzB0RFJFUjBkajNMaHhlUGZkZDVHZG5ZMXk1Y29oTVRFUi8vM3ZmL0h4eHgramFkT21HRGR1SEJvMGFJRGJ0Mi9qdGRkZUE1Qno0Qjh6Wmd3U0V4T3hZY01HdUxxNll2ZnUzVmk0Y0NFRVFZQzl2VDArKyt5elF2OHRmdi85ZHdDQUpFbS9GUHBGRnBTZG5UM0wxZFYxN042OWU5WEZlWDF4c21kTU4yN2NRSjA2ZGJCaXhRcU1IajBhRHg4K3hHdXZ2WWJ6NTgvajlkZGZSK1BHalZHaFFnVkVSRVFnSlNVRkVSRVJlUHo0TWRhdlg0OU9uVHBoMUtoUmV1L1pvVU1IZVhZWWtQTnZZL3o0OFhqNDhDRzZkZXVHWGJ0MjZmUktlM2w1d2N2TEMxZXVYTUdhTldzUUdSbUpqUnMzbXVYNzUyWnIyY3ZOMW5QWXYzOS9OR3ZXRE92WHI1ZlhCUjArZkRneU1qTGs1NEdja1JsVHAwNUZuejU5OUViMGlxS0k3dDI3WTlteVpmRHo4OHQzT1kyTWpBd3NYTGdRUC83NEk5YXNXWU9xVmF0aTZkS2xtRDkvUGdZUEhveFBQLzFVUGdGdDBLQUIycmR2ajZ5c0xMbk9Ed29Ld3JCaHcvRG8wU09rcHFaQ0ZFWDQrL3VqZXZYcTJMeDVjNGwrRjdhVVEydkpYWFoyTnI3NzdqdXNYTG5TNFBPU0pFR3RWaU01T1JtaUtPWjVNcWJSYUF4ZTlNdkt5a0ptWmliaTR1S3dZc1VLVktoUUFYMzc5c1dFQ1JQazQ3U0Rnd08rL1BKTG5EMTdGa3VXTEVGcWFpckdqUnNuTCtNREFMNit2b1g2UHBhb001bTcvRzNmdmgzYnRtMkRTcVhDK1BIakVSUVVoRjkvL1ZWbm56Ly8vQk0vLy93elJGSEVvVU9IMEx4NWMvbW1wRzNidG9WS3BVTGJ0bTNsL1R0MDZLRHorazJiTnVHbm4zN0M2ZE9uY2ZIaVJYaDZlbUwrL1BsbzBxUUo5dS9majlXclYyUFdyRmx3ZDNkSDgrYk40ZWZubCs4SXI2RkRoK0wzMzMrSHZiMjl3V08xV3EzV083OHNxRUdsdlpDZmV6KzFXZzBmSHgvNTRucFFVRkMrNzVFYmMyZDZXVmxaK1habTlPN2RHL1BtemNPa1NaUFFxbFVybEN0WERvNk9qcGc3ZHk0Kysrd3plY25EcmwyNzR2VHAwMWk5ZWpVbVRwd0l3UFR0RTFPeDl0d2xUR0Z1d1FBQUdkRkpSRUZVSnljbnU3aTQxTGw0OFdKU3dYc1h6ejhYN0hjRDJPM201dFpRRk1WaEFJWW5KU1hWWDc5K1BUWnMySUJXclZxaFY2OWU2TlNwVTdFNitjMXhiQVpnMFhic2lCRWo5R1p1RzROS3BjTHg0OGNSRmhhR0N4Y3U1SDdxTG9Cdk5Cck5sc3VYTC85bTlBOHVwbWJObWlFdUxxNVErNVkwMythb1M4dENkbzNCMnV0U1l5dE4yZnY5OTk4eFo4NGNYTGx5QlFFQkFRZ05EZFVaUU9QZzRJQkZpeFloTkRRVXdjSEJxRjY5T21iTW1JRlBQdmtFUTRZTVFZTUdEVEJwMGlTRWhvWmk4ZUxGaUk2T3h0S2xTK0hvNkloUFB2a0VlL2JzUWQrK2ZmSHV1KythNUNLNHJXWFBGczRoWjgyYXBiY3ROVFUxei92QTVLV2c3QldIdjcrL1BIUG0vUG56R0R0MkxFUlIxR2xiMTZ0WER6Tm16TUNubjM2S2xKUVVrM1VBV2t2MmJMb0RCc0ExQUhxTjZmek1uVHRYdnJuUGxTdFg4UFBQUCtQbGwxL0d0OTkrSzQ4MDdOS2xDNXljblBEdzRVTW9GQXA1MjMvKzh4OTRlM3RqMWFwVjhuck52LzMyRzA2ZVBJa0RCdzdnd1lNSDJMcDFxOEcxODRCLzEzczBaTXlZTVhqKy9Mbjh2ajE2OUVDSERoM3cwa3N2QWNpNXNkYlVxVk4xWHZQcnI3K2lhOWV1cUZxMUtnREl5MmM4ZlBnUS9mdjNsOE0rYWRJa2ZQcnBwMmpidHEyOHZJUW9pcGcrZlRxcVZxMHFuNXdIQmdZaUlDQUEyZG5acUZpeG9zRTE3L055Ky9adDdmdGVLL1NMTE9qcTFhdjN0ZXV3RmxPUnMyZE1ucDZlMkxKbEM2cFVxWUlOR3piQXhjVkZiK1IyY0hBd3hvMGJoelp0MmtDajBXRDU4dVZvMnJRcCt2WHJsK2Q3NXRhZ1FRTjVHWlg4UnVHMmFORUNhOWV1UlhKeWNzbS9XREhZV3ZaeXMvVWNBc0RKa3lmUnNXTkh2UFBPTzFpNmRDbDhmWDNsRzFEbmR2ZnUzVHdQNE9mT25ZTzl2VDIyYjkrT01XUEdHTnpuaHg5K3dLSkZpOUMwYVZOczJyUkp6cVNkblIybVRKbUN3NGNQWThxVUtYampqVGN3Y09CQXpKdzVFd01IRG9TTGl3c09IanlJTzNmdTRNeVpNK2pSbzRmZVNOK2lMcjFpaUMzbDBGcHk5K09QUDZKdTNicG8yTENoem5aQkVGQ2hRZ1ZvTkJxMGJkc1cyZG5aYU51MnJVNGRsL3ZHdVY1ZVhsaTFhcFhlK3djRkJhRjgrZktvVzdjdUZpNWNLQzgzcDlXbVRSdjVjZXZXcmRHNmRXdmN2WHRYUHFZQ1FLdFdyYkJxMVNxRE0yTTBHbzNPUld0TDFKbk1YZjRHRHg2TVFZTUd5U2Z6aFIyZFg3OStmZFN2WDE5bnFhKzhqQmt6Qm82T2ptalhyaDJtVFp1bTB4RHUyN2N2K3ZUcGcrdlhyK1AwNmRQNDVaZGZkSllFMkx4NXM5NjUxcmZmZmd1MVdwM25FaVNHYnI3Nkl1MHl1a0RPY28xYVI0NGNrUi9iMmRuaDFLbFQ4bzJBaTlMZ1llNU16OTdlM3VBTlVYTXZRL0xaWjUvcFhLaHIyTEFoZHU3Y3FkZkJGeHdjTEErTU1NVFk3Uk5Uc2ZiYy9iTVVpY2s2WDE3MHo0WDg2UUMrYXRteVpXZU5Sdk8rSkVsdng4VEVsSStKaVVIbHlwWGg1K2VIZ0lBQXVRT3RNTXh4YkFhc3F4MWJVamR2M2tSWVdCZ2lJaUx3OTk5L2F6ZG5BamdnU2RLbStQajQ0OGlaUFdLempKQnZrOWVsekc3aFdIdGRhZ0tsSm52MTZ0VkR0MjdkOE5WWFgrbmRsenIzWi9icDB3YzllL2JFdlh2M2tKMmRqWDc5K3Nubm4zWjJkcWhac3lhdVg3K09YYnQyeVlNZmQrellnWjA3ZDBLdFZwdnNJcml0WmM5V3p5R0hEQm1Dano3NlNHLzdpeDJFUmNsZVNYbDVlU0UyTmhZQURPYXJZc1dLUnB2NWI0aTFaTTkwODh2TVFLbFV0cFVrNlZUTGxpMnhidDA2azN5R0pFa1FCQUZxdGRxc0ozS0ZaUzNsR2pWcUZPTGk0aUNLWXR2WTJOakMzN1hXUnBramUxUTRaUzE3dVZsRER2djI3WXVOR3pkaStQRGgyTDkvUDRLQ2d2RFhYMzhCeURsSmZQWFZWL0hCQng4Z0tDZ0lLMWFzMEh0OVdsb2EvUHo4OFBYWFgyUGl4SWs0ZVBDZ2ZHRkg2OXExYS9qaWl5OFFGQlNrczJSWWFtcXF6c1hPZHUzYW9VYU5Hb2lPamthTkdqVlF2MzU5K1ByNjR1TEZpOUJvTkJnNWNpVDgvUHdRRVJHQjdPeHN6SjgvSDE5ODhmL2J1LytZcXU5N2orT3Y3d0VLMjd6aXZDeUNKdGFwdlRiTE91MEJaMTFub092ZDJiMTJuRnFiTGxIYnROTW1pc25NdmRsdVZ1T3UxV3ZUektDNXRUTXVjNWJVYUZlQzFpbE0yMmlqYk00cXpQUGx1TFVOM0MwZDJBbkh6cURnc2Nxdjg3MS9JQlFHQXNMM25NODVuT2NqYVVxUGgrUGI0N01mNVh3NG4rK0czdHZHSXBrNmRMTzdjRGc4NFBlN0w4ZHgxTm5aNmRZRllzY2R1b01KZEJjZE4yL2U3UDBtcnI0ZjMrayt5U2FadWh1dGhRc1hUbTVyYTF0dVdkWXF4M0htOWR3K1o4NGMrZjErTFY2OGVNaDNHdmVJMVovTjhmSjE3R2kwdHJicTJMRmpLaTh2VjExZHYydk8xMGdxU1U5UC85WHQ2L2pFSGVjZkx4eldoeFdsVjE1anRaYlM3dkNTYlMwZGIrMGxNdHFES2ZIU1hrSy9BNmFycSt0OWo4Y1QxUjNGbnIrRHhPc2ZzUEV3bCtNNHZiOEhqdU84YjNpY21JaEZleGhlTXJiWGwra09tNXViZGZIaVJYMy8rOTlYWTJPamxpNWRxdFRVVkpXVmxVbVN2dmU5NzZtK3ZsNXIxcXhSUTBQRG9JOVJWbGFtM054Y2ViMWVmZU1iMzlDK2ZmdFVWRlRVN3o0UFBQQ0FEaDgrTEkvSDArOW9xTnpjWEowNGNXTEFPbGhVVktUcTZtcGxaMmVycUtoSTRYQlkyN1p0NjNlZlNDU2lxcW9xTjU2R3BPdlF6ZTZHK2tKRlV1OXhEQmlJN21BQzNVVlAzNDJWTzIyeUpPdm1TN0oxTjFxM1gvRGZLV2xuWGw3ZWc1RklaS1drRlhWMWRWOHNMaTdXSzYrOG9rY2VlVVJMbGl6Ui9Qbno3M2pkczFqOTJSd1BYOGZlalVna291cnFhaDA1Y2tTblRwM3ErODd1cTVMZThIZzhKYmV2MXhQWG9yWEpNcFJZcmFXME83UmtYRXZIVzN1Sml2WmdTankxbDlBYk1NRmc4SnJYNi8xTGMzUHo3SWFHQnQxNzc3Mm1SMHBLRFEwTlBVZXAvQ1VRQ0xTWW5pY1dhQzgrSkdON2ZiblY0VkRIand6bDlPblR2WnNZUzVjdTFhRkRoK1QzKy9Yc3M4K082UE9ibTV1MWI5KyszbmZHckY2OVdrOC8vYlQ4ZnYrQUkxVEM0YkNXTEZreTRERUd1L2JCMGFOSDlkZS8vbFc3ZHUzU3NtWEx0R0RCQXUzWnM2ZmZjUzQzYjk3c1BRNWdySkt0UTlhLytFQjNkR2NDM2RHZENjblduUnR1YndUOG9LQ2c0TDlhV2xxV1dKYTFxcU9qNDlIang0OWJ4NDhmVjNaMnR2eCt2d29MQ3pWMTZsVFQ0OGExeHNaR2xaZVhxNktpUXFGUTd5bGNqdU00NzBvcXljek1QSHo3K2p5NEE5YlMrSkNNYXludHhRZmFvejFUNHFtOXdiL3RKYkZVU04zWEI0QVpQYys5WlZubGhrZUpOZG96TEluYjYydk1IUVlDZ1ZIOTg0L25kTjY0Y1VNWkdSbmF1M2V2OXU3ZE8rVFA2VGlPdG16Wm9tOSs4NXVhTzNldXBPN3JManp4eEJQYXZIbXpJcEgrUjJWUG5EaFJQLzNwVC9XakgvMUlKMCtlMU1tVEp5VkpKMDZjME1tVEovWFdXMi9wb1ljZTBzR0RCM1hQUGZlb3E2dExWNjVjMGJGangvVGlpeTlLa3JaczJkTDdlSmN2WDFaV1Z0YW9uN08ra3JSRDFqL0Q2QTRtMEIxTVNOTHVYRkZaV1htcnBxYW0xTGJ0YjBjaWtabVNOa3U2R0FxRnRIdjNidm45ZnExZHUxYnZ2UE9PMnR2YlRZOGJOOXJiMi9YT08rK29xS2hJaFlXRit1VXZmOW16K2RJZ2FWTWtFcGxaVTFQanE2bXBLV1h6WmNSWVN3MUw0cldVOWd5alBkb3pKWjdhUy9nTkdNZHhEa3NFYlZMUGM5L3plNUVzYU0rOFpHMnZMNU1kVmxkWDY0VVhYdER6enordlM1Y3U2Ym5ubnRPMWE5ZTBjdVZLclZ5NWNzalAzYmx6cC83ODV6L3J4ei8rY2IvYmk0cUtkT1hLbFFGSGhrblN6Smt6dFd2WExnVUNnWDYzWDc5K1hldldyZFBuUHZjNVRaNDhXU2twS1ZxeFlvVys4SVV2Nk0wMzM5U2JiNzZwK3ZwNmVUeWUzb3RUdi9mZWV3cUh3N3AxNjFhL0MxYVBSakoyeVBwbkh0M0JCTHFEQ2NuWVhUUUVnOEY2MjdZMzJiYjlaWS9INDVOVTZqaE9XMVZWbFRaczJDQ2Z6NmV0VzdlcXRyYlc5S2pHMU5iV2F1dldyZkw1Zk5xd1lZT3FxNnNscVUzZHo5VzNiZHVlYWR2MjVtQXdXRzkyMHNURFdtcGVzcTZsdEdjZTdkR2VLZkhVWHNKdndHUm1acjRuNlVvd0dGUnJhNnZwY1pKT2EydXJMbHk0SUVsWFpzMmE5WjdwZVdLSjlzeEs1dmI2TXRuaDNMbHo5Y0lMTDJqMzd0MmFObTJhRGh3NG9FbVRKcW1rcEVRbEpTV1MxSHM5bUI1ZFhWMHFMaTdXb1VPSHRHUEhqZ0VYZzgzSXlGQnhjYkdPSGoycWpSczM2c2FORzcwL2xwV1ZwVTJiTmlrY0R2ZjduSXNYTCtyclgvKzZmdktUbnd3Nzg5TlBQNjN6NTgrcnJLeE1lWGw1V3J0MnJmeCsvMmlmZ3FUdGtQWFBMTHFqT3hQb2p1NU1TTmJ1b2l4eS92ejVFN1p0TDB0UFQ1OHE2UWVXWlFXdlg3K3Vzckl5clZpeFFzdVhMMWRwYVdsU05OL2EycXJTMGxJdFg3NWNLMWFzVUZsWm1hNWZ2eTVKTlpKK2tKNmVQdFcyN1dVMU5UWHZTb29NL1dpNEU5WlNzNUo1TGFVOXMyaVA5a3lKdC9ZU2ZnT21zckt5VTFKNUpCTFJiMzd6RzlQakpKMktpb3FlbzRMS0R4dzQwR1Y2bmxpaVBiT1N1YjIrVEhhWW5wNnVTWk1tRGJpSWExZFhWKzl4WkEwTkRmcjQ0NDkxNjFiMzZReXZ2dnFxS2lzcnRXZlBIczJhTld2UXg1MDFhNVoyN2RxbGMrZk85VzdrNU9mbkt6OC9Yei84NFErMWNlTkc1ZWZuUzVLKzlhMXZhZTNhdFRwNDhLQUtDZ3FVbjUrdlZhdFdTWkkrL3ZoakxWdTJUTXVXTFpQVWZmN25TeSs5cE0yYk4ydjc5dTFhdDI2ZGxpOWZyblhyMW8zNkwwVEoyaUhybjFsMFIzY20wQjNkbVpDczNjWEsyYk5ubTIzYjNoa0lCQjcwZUR4ZVNUc2xYYTJycTFOeGNiRjhQcC9XcjErdnFxcXFBY2ZESnJKSUpLSno1ODVwL2ZyMTh2bDhLaTR1VmwxZG5TUmRsYlRUNC9GNGJkdjIycmE5OCt6WnM4Mkd4eDBYV0V2TlN1YTFsUGJNb2ozYU15WGUyck5NRCtDR2VmUG16Zk40UERWVHBrelJrU05IbEphV1pucWtwTkRlM3E3SEgzOWNuM3p5aVJ6SG1WZFRVM1BCOUV5eFJudG0wRjUvOGREaG5qMTc5UHp6ejJ2Ly92MmFQMysrYW1wcWxKZVhwd01IRHVqRER6L1V3dzgvckRWcjFxaTF0VldPNHlnek0zUFl4N3gyN1pvbVRKaWcxTlRVVWMxVVdWbXBnb0lDU2RLRkN4ZjB5U2VmNktPUFB0SXp6enpUNy9vMTFkWFYrc3BYdnFJSkV5YmMxZU1uZTRmeDBGMHlvanU2TTRIdTZNNkVaTy9PbElLQ2dveVdscFlsbG1XdGt2U29icjlta0oyZExiL2ZyOExDUWsyZE90WHNrS1BVMk5pbzh2SnlWVlJVOUZ6VFJaSWN4M0hlbFZTU21abDVtR3U2UkE5cnFSbXNwYlJuQ3UzUm5pbngyRjZLNlFIY0VBcUZRams1T2Q0Yk4yN01tVHAxcXU2Ly8zN1RJeVdGaW9vS3ZmMzIyN0lzNjRodDJ6dE16Mk1DN1psQmUvM0ZRNGRlcjFlUzlMV3ZmVTFaV1ZuNjZsZS9xc21USjJ2Um9rVmF1blNwOHZMeUpIVy9heVlqSTJORWo1bVJrVEhnM1RWM1k4YU1HYjBmWjJkbmE5YXNXY3JMeXh2d2w1NXAwNmJwbm52dXVldkhUL1lPNDZHN1pFUjNkR2NDM2RHZENjbmVuU24xOWZXZG9WRG8vYWFtcG4xVHBrelphMWxXaTZTWjRYQTRNeEFJcUxTMFZNRmdVQ2twS1pvK2ZicFNVdUw3SllYMjluYWRPSEZDMjdkdjE3WnQyMlRiZHM5eHRnMlNYb2xFSWl1RHdlRFBRcUhRKy9YMTlaMkd4eDNYV0V2TllDMmxQVk5vai9aTWljZjJFdjRJc2g2TzQyeVJwTmRmZjEzdDdlMm14eG4zMnR2YnRYZnZYa21mUGZmSml2WmlpL1lHUjRleFJZZmQ2QzYyNks0YjNjVVczWFdqdTlpaXUvZ1FEQWJyYmR2ZVpOdjJsejBlajAvZEY2TnZxNnFxMG9ZTkcrVHorYlIxNjFiVjF0YWFIbldBMnRwYWJkMjZWVDZmVHhzMmJGQjFkYlVrdGFuNzEvQnQyN1puMnJhOU9SZ00xcHVkTkxtd2xzWVdhK2xuYUMrMmFPOHp0QmRiOGRwZWZIKzd5bDBJaFVLTk9UazU4MXRhV3Y2bHJhMU5DeGN1TkQzU3VMWmp4dzc5L3ZlL2w2U2p0bTF2TnoyUFNiUVhXN1EzT0RxTUxUcnNSbmV4UlhmZDZDNjI2SzRiM2NVVzNjVWRwN0d4OGFPbXBxYTNac3lZc2F1cnErdHZsbVZOYld0cnkvN2dndzkwNk5BaC9mYTN2MVZIUjRlbVQ1K3U5UFIwSTBPMnRyYnExNy8rdFY1KytXWHQzcjFiSDN6d1FjK0xYVFdTWGs1UFQzL3VEMy80dy81UUtQU1JKTWZJa0VtT3RUUzJXRXMvUTN1eFJYdWZvYjNZaXRmMnhzMDdZQ1FwSlNXbFNOTFYvZnYzNjh5Wk02YkhHYmZPbkRtak45NTRRNUt1ZG5aMnJqRTlUenlndmRpZ3ZhSFJZV3pRWVg5MEZ4dDAxeC9keFFiZDlVZDNzVUYzOGUzczJiUE50bTN2REFRQ0QzbzhIcStrblpLdTF0WFZxYmk0V0Q2ZlQrdlhyMWRWVlZYUHhXK2pLaEtKNk55NWMxcS9mcjE4UHArS2k0dFZWMWNuU1ZjbDdmUjRQRjdidHIyMmJlODhlL1pzYzlRSHdyQllTMk9EdFhRZzJvc04yaHVJOW1Jam50dXpUQS9nTnEvWFd5aXBmTktrU2M2K2ZmdXNSTDFBWUx4cWJHelVNODg4NDF5N2RzMlM1TGR0dThMMFRQR0M5cUtMOWthR0RxT0xEZ2RIZDlGRmQ0T2p1K2lpdThIUlhYVFJYV0lxS0NqSWFHbHBXV0paMWlwSmorcjI2d3paMmRueSsvMHFMQ3lVMi8rdk5EWTJxcnk4WEJVVkZRcUZRajAzTzQ3anZDdXBKRE16ODNCbFplVXRWMzlTdUlhMU5McFlTKytNOXFLTDl1Nk05cUlyM3RzYk4wZVE5V2hxYXZxL25KeWNTYmR1M1ZwNC9QaHg1ZWJtNmt0ZitwTHBzY2FGRHovOFVLdFhyOWJWcTFjdFNmOXIyL2JQVE04VVQyZ3ZlbWh2NU9nd2V1and6dWd1ZXVqdXp1Z3VldWp1enVndWV1Z3VjZFhYMTNlR1FxSDNtNXFhOWsyWk1tV3ZaVmt0a21hR3crSE1RQ0NnMHRKU0JZTkJwYVNrYVByMDZVcEpHZDNMRU8zdDdUcHg0b1MyYjkrdWJkdTJ5Ylp0aGNOaFNXcVE5RW9rRWxrWkRBWi9GZ3FGM3ErdnIrOTA4WmNJbDdHV1JnOXI2ZEJvTDNwb2IyaTBGejJKME42NDI0Q1JwTW1USjU5S1RVMmRjZlBtemJuSGpoMXo3cnZ2UHV2ZWUrODFQVlpDKzkzdmZxZDE2OVk1NFhEWWtyU3ZyYTF0M2QvLy92Y3UwM1BGRzlwekgrM2RQVHAwSHgwT2orN2NSM2ZEb3p2MzBkM3c2TTU5ZERkK2hFS2hhMDFOVFpWTlRVMnZUcHMyN1l6ak9HbVM3cnQwNlZMcXlaTW5WVlpXcHN1WEx5c3JLMHRaV1ZramVzemEybHE5OXRwcmV2SEZGL1gyMjIvcjBxVkxrdFFtNmFEak9QOVpVMVB6SDAxTlRaV2hVT2hhRkg5cGNCbHJxZnRZUzBlRzl0eEhleU5EZSs1TGxQYkczUkZrZlZpNXVibi83VGpPWmtsNjdMSEhWRlJVcEp5Y0hOTnpKWlNtcGliOS9PYy8xOUdqUnlWSmxtVnREQVFDTDRtTEZnNkY5bHhBZTJOR2h5Nmd3N3RHZHk2Z3U3dEdkeTZndTd0R2R5Nmd1K1N3Y09IQ3lXMXRiY3N0eTFybE9NNjhudHZuekpranY5K3Z4WXNYYStMRWlmMCtwN1cxVmNlT0hWTjVlWG5QTlYxNjFFZ3FTVTlQL3hYWGRCa1hXRXRkd0ZvNktyVG5BdG9iRmRwelFhSzFONTQzWUNSSnVibTV5eDNIK1lXa0NaWmw2YUdISHRLaVJZdjB3QU1QS0RzN1d4TW5UbFJxYXFycE1lTkNaMmVuV2x0YkZRcUY5S2MvL1VtblQ1L1d1WFBuNURpT0pJVXR5MW9kQ0FSK1pYck9SRUY3STBkNzBVT0hJMGVIN3FHN2thTTc5OURkeU5HZGUraHU1T2dPa3BTWGwvZGdKQkpaS1dtRnBDOUtVbHBhbWg1NTVCSDUvWDQ1anFPS2lncWRPblZLSFIwZFBaOTJWZEliSG8rbjVQejU4eldHUmtjVXNaYU9IR3VwdTJodjVHalBYYlEzY3VPaHZYRy9BU05KQ3hZc21OTFIwYkZSMG5PU1BtOTRuRVR6cWFUWDA5TFMvcWVxcXVxeTZXRVNEZTJOQ2UyNWhBN0hoQTVIaWU3R2hPNUdpZTdHaE81R2llN0doTzZTVkVGQlFVWkxTOHNTeTdKV1NYcFVBMStiY0J6SGVWZFNTV1ptNXVIS3lzcGJzWjhTc2NSYU9pYXNwV05BZTJOQ2UyTkFlMk9TVU8wbHhRWk1qd1VMRmt6czZPaDRVdElpU1htU3NpVk4xamk5RnM0b2RFbHFsaFNTZEY3UzZiUzB0TGVxcXFwYXpZNlYrR2h2V0xRWEEzUTRMRHFNQXJvYkZ0MUZBZDBOaSs2aWdPNkdSWGNZMUx4NTgyWjRQSjVuYng5UkprbXZSU0tSdmNGZ3NON3dhRENBdFhSWXJLVlJRbnZEb3Iwb29iMWgwUjRBQUFBQUFNQlllTDNlNTNKemM1ODFQUWNBQUpDOFh1OG1yOWZyZUwzZVRhWm5TWFFlMHdNQUFBQUFBSUNrOTZUak9FK2FIZ0lBQU1CTmJNQUFBQUFBQUFCakZpeFlNRkhTZHlVVlB2end3LzlrZWg0QUFBQzNzQUVEQUFBQUFBQ01hVzl2ZjZ6bjQwOC8vZlN4b2U0TEFBQ1FTTmlBQVFBQUFBQUF4bGlXMVh2MG1NZmo0Umd5QUFBd2JyQUJBd0FBQUFBQWpNak56ZjI4cEgvditXL0hjUmJmdmcwQUFDRGhzUUVEQUFBQUFBQ01jQnpuM3lUMTNYRDV2T000M3pFMUR3QUFnSnZZZ0FFQUFBQUFBRVk0ampQWWtXTWNRd1lBQU1ZRk5tQUFBQUFBQUVETXpaNDlPOTJ5ck84TzhrT0ZzMmZQVG8vNVFBQUFBQzVqQXdZQUFBQUFBTVJjWm1ibXYwcWFPTWdQVFp3MGFkS2pzWjRIQUFEQWJXekFBQUFBQUFDQW1MdkQ4V09TcEVna3dqRmtBQUFnNGJFQkF3QUFBQUFBWWlvM056Zk5jWnpIaDdqTDR3VUZCYWt4R3dnQUFDQUsySUFCQUFBQUFBQXhGWWxFOGkzTG1qekVYZjY1cGFVbFAyWURBUUFBUkFFYk1BQUFBQUFBSUtZOEhzOUlqaGpqR0RJQUFKRFEySUFCQUFBQUFBQXg4OVJUVDZWRUlwRW5SbkRYcFU4OTlWUksxQWNDQUFDSUVzNVRCUUFBQUFBQU1WTlhWNWVUbXBwNitCOXVYbjM3Mzcvb3VjR3lMTlhWMWVWSStsdk1oZ01BQUhBUkd6QUFBQUFBQUNCbS92akhQLzVOMHBxK3QzbTkzdFdTWk52Mm1rRS9DUUFBSUFGeEJCa0FBQUFBQUFBQUFJREwySUFCQUFBQUFBQUFBQUJ3R1Jzd0FBQUFBQUFBQUFBQUxtTURCZ0FBQUFBQUFBQUF3R1Zzd0FBQUFBQUFBQUFBQUxpTURSZ0FBQUFBQUFBQUFBQ1hzUUVEQUFBQUFBQUFBQURnTWpaZ0FBQUFBQUFBQUFBQVhNWUdEQUFBQUFBQUFBQUFnTXZZZ0FFQUFBQUFBQUFBQUhBWkd6QUFBQUFBQUFBQUFBQXVTelU5QUFBQUFBQUFnQ1I1dlY3SDlBd0FBQUJ1NFIwd0FBQUFBQURBS01keEtrM1BBQUFBK2dsTE9tOTZD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Jekovd1BTNHd0N1IxTy9mZ0FBQUFCSlJVNUVya0pnZ2c9PSIsCiAgICJUeXBlIiA6ICJmbG93Igp9Cg=="/>
    </extobj>
    <extobj name="ECB019B1-382A-4266-B25C-5B523AA43C14-4">
      <extobjdata type="ECB019B1-382A-4266-B25C-5B523AA43C14" data="ewogICAiRmlsZUlkIiA6ICIxMjA3MTc0MTQ2MSIsCiAgICJJbWFnZSIgOiAiaVZCT1J3MEtHZ29BQUFBTlNVaEVVZ0FBQk1BQUFBSjJDQVlBQUFDNUNmN0VBQUFBQ1hCSVdYTUFBQXNUQUFBTEV3RUFtcHdZQUFBZ0FFbEVRVlI0bk96ZGZaek01ZjdIOGZkM3NMdHNicFk2cUE2Nk8wNUhpVm0zaDhNaUZZa2lvU1JGRktGelNqbnBCb1d0S0ZSQ1NIVnlWMmpkaEZWQ3RDMTJsemEvT0NkSFNYYVRtelhzMnAzZG5lL3ZqelhmczJNWGEzZDJabmIyOVh3OGVyVHpuZS9NWERPdTY1cnIrNW5yK2x3U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VSEtHdndzQUFBQ0EwbUdhcGxtVTh3ekRZRXdJQUFDQ21zM2ZCUUFBQUFBQUFBQktFd0V3QUFBQUFBQUFCRFVDWUFBQUFFRXFPVGxaa1pHUkdqbHk1SG52Y3pxZGZpZ1pBQUNBYnhFQUF3QUFDSEpKU1VsYXZYcTF2NHNCQUFEZ053VEFBQUFBZ3R6RER6K3NxVk9uNnZqeDQvNHVDZ0FBZ0Y4UUFBTUFBQWh5ZmZyMDBUWFhYS1BvNkdoL0Z3VUFBTUF2S3ZxN0FBQUFCSnVtVFp2R0c0YlJ3dC9sQU53TXc5QkxMNzJrdm4zNzZzc3Z2MVNuVHAwODdyZmI3YWFmaWdia2QxcFN2OFRFUk5ickFnQzhqaGxnQUFCNEdjRXZCS0w2OWV0cjJMQmhpbzZPbHNQaDhIZHhnTUpjSm1tY3Z3c0JBQWhPekFBREFLQ1VKQ1ltR3Y0dUE4bzlqNWxkRHp6d2dMNzg4a3RObVRKRnZYdjN0bzVUVitGdmRydDluS1NYSkRIN0N3QlFLZ2lBQVFBQWxCTTJtMDNqeG8xVHYzNzlkUFhWVi91N09BQUFBRDdERWtnQUFJQnlwRUdEQmhvNmRLZ1dMRmpnNzZJQUFBRDREQUV3QUFDQWNtYkFnQUc2L3Zyci9WME1BQUFBbjJFSkpBQUFRSkM2K2VhYmxaQ1FVT0M0eldiVGh4OSs2SWNTQVFBQStBY3p3QUFBQUFBQUFCRFVDSUFCQUFBQUFBQWdxTEVFRWdBQUlFZ1pobUg0dXd3QUFBQ0JnQmxnQUFBQUFBQUFDR29Fd0FBQUFBQUFBQkRVQ0lBQkFBQUFBQUFncUJFQUF3QUFBQUFBUUZBakNUNEFBQUFBbjJyYXRPbGpobUUweVhlbzJkbi9kN1BiN1hYY0IwM1QzSldVbERUTHQ2VURBQVFqQW1BQUFBQUFmTXBtczlsTTB4eGF5RjJSWi85em56ZmNkNlVDQUFRemxrQUNBQUFBOExVVlJUbkpack10TCsyQ0FBREtCd0pnQUFBQUFId3FJU0VoeFRUTmJSYzViZXVPSFR0U2ZWSWdBRURRSXdBR0FBQUF3T2NNdzFoMmtWTXVkajhBQUVWR0FBd0FBQUNBejVtbWVjSGxqWVpoc1B3UkFPQTFCTUFBQUFBQStGeFNVdExQa25hZTUrNGRDUWtKQjMxWkhnQkFjQ01BQmdBQUFNQXZ6cmNNMGpSTmxqOENBTHlLQUJnQUFBQUF2OGpOelMwMDBGV0UvR0FBQUZ3U0FtQUFBQUFBL0dMWHJsMy9rWlI4enVIdkVoTVRmL1JIZVFBQXdZc0FHQUFBQUFCLzhwanR4ZXd2QUVCcElBQUdBQUFBd0c5c05wdEh3Q3NuSjRjQUdBREE2d2lBQVFBQUFQQ2JuVHQzN3NsL2UvZnUzZi9ucjdJQUFJSVhBVEFBQUFBQS9tUktXbkgyNytWbmJ3TUE0RlVFd0FBQUFBRDQyMFJKTWd4am9yOExBZ0FJVGdUQUFBQUFBUGhWWW1KaW9xU05DUWtKU2Y0dUN3QWdPQm4rTG9BdnRXelpzbHAyZG5ZdlNlMGtOWk5VUjFLRXBBcCtMVmpneUpWMFFsS3FwSjJTdGxTcVZHbFpmSHk4dzcvRlFpQnEwcVJKQTV2Tk5sRFNTMmNQalhlNVhBdDI3ZHIxay85S0JmZ1g3UUpGd1hqa29oaVBsQ0xxMzBWUi80Qnlpdjd4b3NwOC8xZ3VBbUF0VzdhczdYUTZYeklNNHlGSlZmeGRuakltd3pUTkQwSkNRc2JIeDhmLzV1L0N3TCtpb3FMQ1RwNDhlWTloR0lNa2RTcmtGRlBTbDZacHpxOWV2ZnFLVFpzMlpmcTRpSURQMFM1UVZJeEhTb1R4U0FsUi8wcUUrZ2NFTWZySEVpbFQvV1BRQjhBaUl5UHZOMDF6dHFUTERNTlFxMWF0MUs1ZE85MTAwMDJxVTZlT3FsV3Jwb29WSy9xN21BRWhKeWRIRG9kRHFhbXArdjc3NzdWbHl4WjkrKzIzTWsxVGtrNGJoakUwSVNGaG9iL0xDZCtMakl5MG02YjVpS1FISk5XUXBKQ1FFSFhvMEVIZHUzZVhhWnBhdFdxVnZ2cnFLem1kVHZmRDBpUjliQmpHL0lTRWhFUS9GUjBvTmJRTFhBckdJMFhIZU1UN3FIOUZSLzBEeWhmNng2SUxodjR4bUFOZ2h0MXVmMUhTT0VucTFxMmJIbnZzTWRXdFc5ZS9wU3BqVWxKU05HdldMSzFldlZxU1pCakdTd2tKQ1MrTDNYbUNYdXZXcld0bVptWStZTFBaSGpGTnM0bjdlTU9HRGRXalJ3OTE2ZEpGMWFwVjgzaU13K0hRMnJWckZSTVRvMzM3OWxuSERjUFk1WEs1NW9lRmhYMGNGeGQzM0hmdkF2QXUyZ1dLZ2ZHSUZ6QWVLVGJxbnhkUS80Q2dSUC9vQldXdGZ3ektBRmlqUm8xQ1FrTkQ1MG5xSHhvYWFrWkhSeHZ0MnJYemQ3SEt0QzFidG1qTW1ERm1WbGFXSWVtanJLeXN3WHYyN0hGZTlJRW9hMnlSa1pHM25wM1ZjbytrRUVtcVZxMmF1blRwb2g0OWVxaGh3NFpGZXFKOSsvWXBKaVpHYTlldWxjTmhMUXQzU2xwaHM5bm03ZHk1ODB0SnJsSjRENEMzMFM1UUxJeEh2SS94U05GUi83eVArZ2NFQi9wSDd5c3IvV05RQnNEc2R2dWJrcDZzVmF1V3BrK2ZyaHR2dk5IZlJRb0tQL3p3ZzBhTkdxVmp4NDVKMHB1SmlZbi84SGVaNEIxTm1qUnBZQmpHdzRaaERKUlVUNUlNdzFDTEZpM1VvMGNQZGVqUVFTRWhJY1Y2YnFmVHFhKysra294TVRIYXZuMjdlNHFzSkIyVTlENEp3aEdvYUJjb0tjWWpwWVB4U05GUS8wb0g5UThvKytnZlMwZFo2QitETGdEV3RHblQ3b1poeE5Tb1VjUDg2S09QakN1dnZOTGZSUW9xaHc4ZjFvTVBQbWltcGFVWmtyb25KaWF1OG5lWlVEem5TOXhkdDI1ZGRlL2VYZDI2ZFpPMzI4L2h3NGUxYXRVcXJWeTVVcW1wcWU3REpBaEh3S0Jkd0ZzWWo1UXV4aU1YUnYwclhkUS9vT3lpZnl4ZGdkNC9CbFVBckhuejVuL016YzNkTFNsaXhvd1phdE9tamIrTEZKUzJiZHVta1NOSFN0S0pDaFVxM0xKang0NWYvRjBtRk4yRkVuZjM2TkZEelpzM2w4MW1LOVV5dUZ3dTdkaXhRekV4TVNRSVIwQ2dYY0NiR0kvNEJ1T1J3bEgvZklQNkI1UTk5SSsrRWNqOVl3Vi9GOENiNnRTcHMxQlM0Lzc5Kyt1KysrN3pkM0dDVnIxNjlaU2VucTdrNU9US3BtbitLU1VsSmFCM2VrQmU0dTRycnJoaThGVlhYVFhiTk0yWEpMV1FGTmF3WVVNTkdqUkk0OGVQVjlldVhYWDExVmZMTUVvL0xtNFlocTYrK21wMTZ0Uko5OTEzbjJyWHJxMmpSNC9xMkxGallXZkxOdlRLSzYrOHUwNmRPaUhYWEhQTmo0Y09IVHBUNm9WQ3VVTzdRR2xoUE9JYmpFY0tSLzN6RGVvZlVQYlFQL3BHSVBlUFFUTURyRW1USnMxdE50djJldlhxYWNtU0pjWE95NEtpY1RxZDZ0T25qdzRlUENqVE5Kc25KU1h0OUhlWlVJRFhFbmY3Q2duQzRRTzBDNVFxeGlPK3hYakVFL1hQdDZoL1FObEIvK2hiZ2RvL0JzME1zQ3V2dlBKZFNRMUhqUnFsUm8wYSticzRRYTlDaFFvS0N3dlRsaTFiWkxQWmFxZWtwQ3oyZDVtUXAwbVRKZzNxMXEzNzl5dXZ2SEtCcENjazNXUVlSb1dXTFZ0cStQRGhldUdGRjlTdVhUdGRmdm5sZmk1cFFaZGZmcm5hdEdtaisrKy9YOWRkZDUxT256NnR3NGNQVjVCMGsybWFEOWF0Vy9maHVuWHIxcWhkdS9aUHFhbXBhZjR1TDhvTzJnVjhoZkdJYnpFZThVVDk4eTNxSDFCMjBELzZWcUQyajBFeEE2eEpreVpOYkRaYlV1M2F0UlVURTZOS2xTcjV1MGpsUW5aMnRycDM3NjRqUjQ3SU5NMG1TVWxKdS8xZHB2TEtING03ZllVRTRTZ3UyZ1h0d3RjWWowakp5Y202K2VhYnJkdE9wMU5Iang0dDFiYkdlQ1FQOVkvNkI2Qnc5SS8rRVlqOVkrbG05UFVSbTgwMlFwTDY5KzlQWmZhaFNwVXFxWC8vL3BJa3d6Qkcrcms0NVZKa1pLVGRicmUvN1hBNFVnekRXQ2lwVTBoSWlHNi8vWGJObkRsVEsxZXUxSkFoUThyc1JiNGtYWG5sbFJvNmRLaFdyVnFsbVRObjZ2YmJiMWRJU0lnaDZWYkRNQlk2SEk0VXU5MytkbVJrcE4zZlpVVmdvRjNRTHZ6RkYrTVJsOHZsOGZjVFR6eWhuSnljUXUrWHBPM2J0M3ZjM3J4NTgwVmZZL1hxMVRwNDhHQ3h5dmZFRTA5NDNFNU9UdGJZc1dPTDlWeEZ4WGdrRC9XUCtnZWdjTVFML0NNUSs4Y3lQd01zS2lxcW9zUGhTTFhaYkxXKy9QSkxWYXRXemQ5RktsY2NEb2M2ZGVva2w4dDE5THJycnF2enlTZWY1UHE3VE1HdWRldldOVE16TXgrdzJXeVBtS2JaeEgyOFljT0c2dEdqaDdwMDZSTDA3Y0RoY0dqdDJyV0tpWW5Sdm4zN3JPT0dZZXh5dVZ6enc4TENQbzZMaXp2dXh5TEN4MmdYdEF0Lzg4VjRKQ1VsUlU4OTlaVGVlZWNkUlVSRUtEYzNWeTFhdEZCY1hKeVZ5MlRpeEltcVZxMmFSb3dZSVVscTM3NjlSOUFoLyszSXlFalZyVnRYa3BTYW1xcWRPL1BTY3l4Y3VGQmZmUEdGNXM2ZHF3NGRPbHl3VEQxNzlsU3RXclcwY3VWS1NkS0JBd2QwelRYWFdQZDM3ZHBWcWFtcEdqTm1qSmMraGNLVjkvRUk5WS82QjZCd3hBdjhLOUQ2eDRyK2ZIRnZPSG55NUY4Tnc2alZwRWtUS3JNZlZLdFdUYmZjY291U2twSXUzNzkvLzE4bGZlM3ZNZ1VwSzNGM1ZsYldQWVpoaEppbUdkQ0p1MHRUdFdyVjFLZFBIL1hwMCtmY0JPRk5ETU9Za1pXVk5jVnV0NU1nUFBqUkx2S2hYZmlYTDhZamRldldWZnYyN1RWOCtIRE5uVHRYb2FHaEh2ZlBtREZEQ1FrSmV1Kzk5eVJKNzc3N3JqSXlNdFNqUncvckhQZnRtSmdZaFlTRWFQWHExWktrdG0zYld1ZjA3ZHRYbjMvK3VWYXVYRmxneHM2d1ljUFVwVXNYM1hYWFhSN0gzYi93dG0vZlhrdVhMcldPUC83NDQ5cXpaNC9IOHd3ZVBGaTlldlVxeVVkUlFIa2ZqMUQvcUg4QUNrZTh3TDhDclg4czgwc2dEY080VzVMYXRXdm43NktVVys3UDN2MXZBZTlwMHFSSmc2Wk5tNDYzMiswSFROTmNMNm1QWVJnaExWdTIxS1JKazdSKy9Ybzk4OHd6NWVvaS8xd05HemJVTTg4OG8vWHIxMnZTcEVscTJiS2xETU1Ja2RUSDVYTEYydTMyQTNhN2ZWeVRKazBhK0x1czhBN2F4Y1hSTG56UFYrT1JvVU9INnVxcnI5YnMyYk05anMrZlAxOWJ0MjdWN05telZhdFdMVWw1Ri85VnFsUlJURXlNOVovNzlvWFliRGFOR3pkTzdkdTM5emllbkp5cytQajRBdS94MkxGajZ0S2xpN3AwNmFMMDlIVHI3MlhMbHVuNzc3L1g2dFdyZGNNTk4yanQyclZxMTY2ZE5ldkgyOHJ6ZUlUNlIvMERVRGppQmY0WFNQMWptVjhDYWJmYi95UHArdVhMbDZ0Ky9mcitMazY1OU5OUFA3bC9TZnN4TVRIeEJuK1hwNndMNXNUZHZrS0M4T0JEdXlnNTJrWHA4dVY0SkNNalE1SVVHaHBxTFVITHpNeVVhWnFxWHIyNng3bnQyN2ZYZGRkZFo5M2V1M2V2dnZubUcwbFNzMmJOVks5ZVBVblN3WU1IclNWb2hYRTZuWHJvb1lmMDczLy9XK3ZYcnkvU2pxbWZmdnFwbFlQcHpqdnYxUHIxNjlXdlh6OTkvUEhIcWxqUis0c1F5dk40aFBwWEVQVVBnRVM4SUJBRVV2OVlwZ05nVFpvMHFXR3oyVTdVckZsVEd6WnM4SGR4eWkzVE5OVzVjMmVkT0hGQ2htSFVTRWhJT09udk1wVkZrWkdSZHRNMEg1SDBnS1Fha2hRU0VxSU9IVHFvUjQ4ZWF0Njh1V3kyTWo5cDA2ZGNMcGQyN05paG1KZ1lmZlhWVjNJNm5lNjcwaVI5YkJqRy9JU0VoRVEvRmhFWFFidndQdHFGOS9scVBQTDAwMDlyOSs2TGI2QjAvUGh4SlNRa1NNb0xRS3hkdTlhNnIwdVhMdFp5c05hdFd5c3VMazVTM2hLMHJWdTNhdDY4ZWZyd3d3L2xkRHF0K3lScHdvUUoyckpsaTA2Y09LSGF0V3RyeUpBaHV2dnUvLzJRZTk5OTl4VW94OHlaTXhVYUdxcWNuQnoxNk5GRFc3WnNrZFBwdFBKRmVWdDVIWTlRLzZoL0FBcEh2Q0F3QkZML1dLWnpnRldvVU9FbTB6UjE3YlhYK3JzbzVacGhHTHIyMm11VmtKQWd3ekJ1a3JUTjMyVXFLMGpjWGJwc05wdGF0bXlwbGkxYm5wc2d2SWFrNGFacERvK01qQ3l6Q2NKTjB6U0xjcDVoR0dYcXh3N2FSZWtLeG5aeG9iYmdpL3J2cS9ISWxDbFRMbnJPcVZPbkZCVVY1WEZzNE1DQjF0L1oyZG1TOGdLaGhjMkNHVFJva0FZTkdxVFdyVnRMeWh1MFRwMDZWVnUyYk5GYmI3MmwvdjM3YTlhc1dSbzFhcFFPSHo2c1ljT0dTWkpIM3FWejdkMjdWK25wNlVwTlRWV2RPblV1K2g2S3E3eU9SNmgvMUQ4QWhTTmVFQmdDcVg4czB3RXdTWTBsZVV5dGhuOWNkOTExU2toSWtHbWFqY1VYL3NXUXVOc1BTQkFlOE1wZHUwaEpTVkd0V3JVOFppT2NPblZLWjg2YzBSLys4QWVmbElGMjRUVUJQUjdKSHh4dzUxWEt5c3BTWm1hbWV2YnNLVW5LekN5NCt0WGhjR2o4K1BGS1NVblJCeDk4WUFVUDZ0V3JwL256NSt1Sko1NVFsU3BWRkI0ZXJrOCsrYVRBNDhQRHcvWCsrKzlyOSs3ZHFseTVzbmJ1M0tsdTNicVZ4bHUwbE5QeENQV1ArZ2VnY0FIZFB4Wlhjbkt5YnI3NVp1dTIwK25VMGFOSEx5a2RTRzV1cnRMUzBsU3JWaTFsWjJlclVxVktwVkZVUzZEMGoyVTlBSGF6Sko5RWRHZk5tcVhCZ3djWE8yZkF5Wk1uRlJjWHB6dnV1T09pNSs3Y3VWT3hzYkg2NXovL0tmY1AxNlpwNnFXWFh0Sjk5OTJubTI2NnFWaGxLRTN1VHNYbGN0MThrVk1EeHZYWFh4OGFFUkVSc1dQSGp0U0xuMTF5VFpvMGFXQVl4c09HWVF3MFRiT2VsQmNOYjlHaWhYcjA2S0VPSFRxVTJyUjhiekJOVXl0WHJsU1hMbDBLbEhQdTNMbmF0MitmSmsrZVhLQ05iTisrWFMxYXRMQnViOTY4dVVCaVcxOXpKd2gvOHNrbjlkVlhYeWttSmtiYnQyOFBNVTJ6ajh2bDZtTzMydzlLZXQvbGNpM1l0V3ZYVDM0dHJCODBidHo0Nm9ZTkc2YjRZcHZpc3Q0dTNPTGo0L1hwcDU5cXdvUUpxbHk1c25WOHpabzExdktiL0g3KytXY05HalJJYTlhczhUZ2VIUjJ0Um8wYTZmNzc3L2RKdWZNcnorM0NDOThIUGhtUGJOcTBTUk1uVHZUS2N6a2NEbDEvL2ZWYXRHaVJKTTlkK055MmJObWlHMjY0UVpNblQxWklTSWh5Yy8vWEpVUkVSR2pPbkRuS3lzcFN6Wm8xRlJFUklidmRybnZ2dlZjZmZ2aWg5dTdkcTF0dnZWV1N0SExsU2cwWk1rU3hzYkUrQ1VCSVpXczg0Z1hVUCtvZkVKUzhNQ1l0VnYvb2NybXNGQnN1bDBzalI0N1V0R25Uck91Yy9QZEx4YnZlV2IxNnRSbzNibXpsUXJ3VVR6enhoTWZ1dHNuSnlYcjc3YmYxL3Z2dkYvazVmdm5sRncwZlBsd3JWcXpRZ0FFRDFMZHZYNCtsNVlWNS92bm5OWDc4ZUZXb1VPR1N5eHdvL1dPWkRvQ1pwbm1ESko4a3MzTzVYSXFMaTlQZi92WTNTYkl1WnB4T3A1V1BRSklXTFZxa0tsV3FGSGg4ZG5hMkprK2VyQm8xYXFoVnExWVhmSzJiYnJwSnI3NzZxalpzMktEYmJydE5rclI0OFdMdDM3L2ZJM3A5NE1BQmoybmw3bktlT1hORzRlSGhoVDczdWR0SmU0dTc0UnFHVVdhU2ZrWkVSRVRrNXVZZXR0dnRXMHpUWE9aeXVaYnYzcjM3VjIrK2hxOFRkemRyMWt4WFhYVlZvZmY5K3V1dkhnbG1PM2JzV09DYzA2ZFBLeVFrcEVEQTRaNTc3dEdJRVNNVUh4K3ZwS1FralJzM3pqcC84dVRKU2s5UFYwUkVoSjU2NmltOStPS0wxZzVRa2pSNjlHaVBldmZpaXk5YXR5TWpJNjNkbUZKVFV3dE5nTHQ0OFdJdFhMaFFxYW1wcWwrL3ZrYVBIdTN4QlZNU0lTRWh1djMyMjNYNzdiZWZteUM4bnFTWGJEYmJpM2E3UFdBVGhDY25KMnZnd0lGcTA2YU5ac3lZVWVoOStYT29GRlhGaWhXZi8vSEhIKytPakl4YzRYSzVsbFd2WG4zVHBrMmJjcnhWN21CckY1Smt0OXUxZE9sU2pSZ3hRblBtekpITlpwUEQ0ZERzMmJQMTFsdHZGWGpPYWRPbUtTTWp3NTBRVkZMZTkwcHNiS3dTRWhLMGNPRkM2L2hycjcybXYvemxMeDZQcDExNGF0Njh1VjU3N1RWMTZOREJPclpwMHlZOS8venpSWHA4U2I4UGZEVWVpWXFLS3JDODdGejVsNkNOSFR0V05XclU4QWpBMXFoUlF6MTc5dFJ6enoyblAvN3hqNFUraDh1Vk45SHZZc0dDOFBCd2hZZUh5K0Z3YU1HQ0JkWXVUMVdyVnRYYmI3K3RXclZxNmRDaFEzSzVYT3JmdjcvV3JGbWpmZnYybGVwc3pySTRIaWtwNmgvMUR3aFdKUjJURnFkL1RFbEowVk5QUGFWMzNubEhFUkVSTWsxVGNYRnhWdDhrU1pNblQxYTFhdFdzY1dCeHJuY2NEb2ZHalJ1bnVYUG5lb3hmQ3RPelowL1ZxbFZMSzFldWxKUzNHVW4rM0lkZHUzYTk1TDR0TEN4TUxwZExJU0VobWpsenBxWk9uYXBiYjcxVmwxMTJXYUhudTF3dXJWMjdWaE1tVExpazEzRUxsUDZ4VEFmQWREWWhjbW5tZ3VuUm80ZkN3OE9WazVPamI3NzVSck5uejliKy9mdXRpOHJGaXhmcnUrKyswNlJKa3p3ZTE3eDVjeXNvbHBLU29ycDE2NnBxMWFwNjVaVlhQSTVKMHJ4NTg3UjM3MTVGUjBkYmo4L056ZFdiYjc2cDhlUEhxMHFWS2pKTlV6YWJ6Wm9xTGtscjE2NHRFTkNLalkxVmJHeHNrZkkwZUZPK2Y0TWFQbjNoa2pNa3RUY01vMzJGQ2hWbTJPMzJidzNEV0phZG5iM3N1KysrTzFEY0ozVW43blk0SEE4WWh1R3p4TjJWS2xVNjcvYmk3bndhYmhzM2J2UzR2WHo1Y24zODhjZDY3NzMzVkxObXpVS2Y0NS8vL0tkZWVlVVZIVGx5Uk92WHI5Y25uM3lpUG4zNnFGKy9mckxaYkZxeFlvVUdEaHlvamgwNzZxNjc3dEtHRFJ1VWtaSGhNZmgxMzQ2SmlWRklTSWhXcjE0dHFmQmZmNlc4WkxxdnZmYWFhdGV1clNWTGxtajA2TkdLalkxVmFHaG9rVCtYb3JqeXlpczFkT2hRUGZyb28va1RoQnRPcC9OV3d6QnVkVGdjYVhhN1BTQVRoQ2NsSlduMTZ0VmUvV1hiTUl6YXBtaytaaGpHWXlkUG5qeHV0OXRqRE1OWWR2TGt5UzkrL1BISHJPSThaN0MyaTU0OWUrck1tVFBLeWNsUmVucTY3cnp6VGtsNVMzb3lNelAxMkdPUFNaS1ZDSHJ4NHNVNmN1U0lObTdjcUJkZWVFSFBQUE9NSWlJaU5HalFJRDM3N0xQNjA1LytwS1ZMbDJyQ2hBbm4vVHhvRjU2NmR1MnErZlBuV3dOSTB6UTFaODRjOWUzYlY5dTJGWG1XZlVtK0QwcDlQRkljRXlkTzFMWnQyN1J2M3o0OS9QRERHanQyclByMDZhTmJicmxGTTJiTVVNdVdMUXM4SmkwdFRXUEdqRkhObWpXdG5Fc1JFUkdTOG1abkZ2YnI4TWFORzYyTGdPenNiSVdIaHlzNk9sby8vZlNUcGs2ZHFyZmVla3MybTAyREJ3L1d1SEhqTkgvK2ZJK1prdDVVaHNjakpVSDlvLzRCUWF1RVk5Skw3aC9yMXEycjl1M2JhL2p3NFpvN2QyNkJzZFdNR1RPVWtKQ2c5OTU3VDVMMDdydnZGdXQ2cDIvZnZ2cjg4OCsxY3VYS0F0ZjB3NFlOVTVjdVhYVFhYWGQ1SE8vZnY3K2t2T1hrK1plWFAvNzQ0OXF6WjQvSDh3d2VQRmk5ZXZXU3krVXFOTUJtbXFZeU1qSThacXJkZWVlZE9uMzZkSUZ6WTJOalZhMWFOUm1HVWV5eGVxRDBqMlU5QUZaZDBubG5PM2xEL2ZyMTFhNWRPMlZuWjZ0ZnYzNlNwSkVqUjJyZ3dJRTZldlNvVHA0OEtadk5wbTdkdXVueXl5L1hnZ1VMck1lNkszcnIxcTJ0djkzT1BWYTdkdTBDMHlSemNuTFVybDA3TFZxMDZJTGJQZWQvbk5QcGxHRVloVTY1TEszWlg1TEh2MEgxQzUxWEJyUXlUYk5WeFlvVlg3ZmI3VW1TbGhtR3NTd2hJV0h2eFI0WUNJbTdzN096QzkwSnlYMWZZYkt5c3ZUR0cyOG9PVGxaUC8zMGsxYXRXcVU5ZS9abzhPREIrdE9mL3VSeGJ0V3FWZlhxcTY5cTdOaXhxbG16cHQ1NDR3Mk5HemZPWTRlbmYvM3JYMXE5ZXJVbVRacWtOOTU0UTRzWEwvWUlQclJ2My82OHdZakN1QlBjU25tSmROOTc3ejBkUDM3Y0NpQjdXMWxNRVA3d3d3OXI2dFNwK3V0Zi8zcmVJRTFKR0laUlU5TERwbWsrWEsxYU5VZlRwazFYRzRheHpEQ01kUWtKQ1JrWGVteDVhQmRIamh6UjFxMWJQWTVGUmtaYXU2QkoveHZ3WkdabVdqOVNoSVdGcVZPblR0cTRjYU02ZGVxa3hvMGJxMmZQbmtwUFQxZmx5cFVWRnhlbk5tM2FGRm8rMm9XblFZTUdxVmV2WHZyMjIyL1ZxbFVyYmQ2OFdiLysrcXNHREJoZ1hSZ1h3NlY4SDVUNmVPVG8wYVBXT0tTb2Z2dnROMDJjT0ZFdnYveXlETU5RNzk2OU5XYk1HRTJhTkVteHNiRmFzbVNKc3JLeTVIUTY1ZDVIWU4yNmRXcllzS0dtVDUrdVdiTm02YUdISGxKR1JvWjF2MkVZMnJ4NXMzSnljcFNUazZPb3FDaTk4c29yaW82T3RtWWlWcXhZVVdGaFlabzhlYkxHakJsajVTbnAzTG16dG03ZHFwa3paK3FwcDU3eTdnZDBWaENOUnk0RjlZLzZCNVFMeFJpVEZxdC9IRHAwcVBidjM2L1pzMmRyNU1pUjF2SDU4K2RyNjlhdG1qMTd0clhpNWZISEh5L1c5WTdOWnRPNGNlTThWczVJZWFzNDR1UGpOWG55Wkkvang0NGRzd0pnNmVucDZ0S2xpNlM4UU5mMzMzK3ZOV3ZXNlBubm45ZU1HVE0wZWZKa2EweG9tcVpPbno3dE1TNlZwRE5uenFoVHAwNkZ4Z2ljVHFkYXQyNXRQYVozNzk0NmRPaVFKS2xWcTFaV21xYnM3R3d0V2JLa1NEbldBcVYvTEZNN2c1M0xicmNma1hURkYxOThZZjA2NUcwT2gwUDkrdlZUUkVTRVhDNlhEaHc0b0czYnR1bk9PKy8wdU9pWDhyWjJkaDlyM3J5NXVuZnZydVRrWlAzM3YvOHRzTzQ0LzdIODBkdmV2WHRiVzlLN1hDNmxwcVlXV0FvVUVoTGlrZXd6TWpKU2NYRngxdktjcjcvK1dtM2J0clVxNXJrVnVEUWNQMzVjblR0M2xxUWppWW1KdFV2dGhieW9lZlBtZFhKemMxT0tlUHIvbWFhNVROS3lwS1NrN3lTNWR4eXpFbmRMdWtkU2lDUy9KZTdPdjZWNFVlNkxqNC9YcTYrK3FrYU5HdW01NTU1VDI3WnRGUmNYcDlXclYrdTk5OTVUNDhhTk5YejQ4RUxYcGovMTFGUDY3YmZmSk9WTm9aMDdkNjUrL2ZWWFhYWFZWUm93WUlBKy9QQkRTWGxmQVBrN3hiMTc5K3FiYjc2UmxMYzB6ZjNjQnc4ZUxIUUpaSDZiTjIvV2E2KzlwbFdyVnBYS1RLRUxPU2RCdVB1d1U1TGZFb1IvOTkxMzVzQ0JBN1ZseXhhTkdERkNsMTkrdVY1NzdUVkpua3NnUTBOREw2bXZ0OXZ0c3lRTkxjS3BHWkxXbXFhNUxDUWtaRTE4Zkx6N2d5bFg3YUp0MjdZRkJpK0hEaDNTMVZkZmJkM092OVR5eElrVEdqOSt2REl6TTNYbXpCbWRPWE5HbVptWk9uWHFsRTZmUGkyWHk2VXFWYXFvYXRXcSt1eXp6eTZhQTQxMmtiY0w1QXN2dktEZmZ2dE5zMmZQMWdNUFBLQ29xQ2dOR1RLa1NMdEFsdlQ3d0JmamthTEt5TWpRazA4K3FUbHo1bWo4K1BGcTM3Njl4N0sxOVBSMFBmLzg4NHFLaWxLUEhqMjBZTUVDZmZ6eHgrclFvWU9lZSs0NTVlVGtYRERmcWN2bDhsZ0dZclBaemx2djNOOEo1ejQrTXpPejBIUVIzbEFXeHlNbFJmMmovZ0hCcXFSajBwTDBqeGtaZWZHMDBOQlF0V2pSUW5GeGNjck16SlJwbXFwZTNUT0c0NjNySGFmVHFZY2Vla2ovL3ZlL3RYNzkrZ3RPZ25INzlOTlBsWnljckxGangrck9PKy9VK3ZYcjFhOWZQMzM4OGNlcVdMR2ljbk56MWFKRml3S3hBTk0wMWFKRkM4WEh4OHRtczJuVHBrMjY4Y1liVmJ0MjdmUEdEN3AxNjZaWnMyWlpZOXh1M2JycDNYZmZQZStTOXZ3Q3BYOWtCdGdGdUZ3dXZmVFNTNHFLaXRJZGQ5eWhIVHQyRkVoNGw1T1RZODJJT2RjTEw3d2dLZThDNjl6dG1RczdKdVZkTkYwc1o4KzVTM2JPOWVTVFQycjc5dTNGU2s1WFhQbldDbGUzMiszbjNZNCtrT1JQcGxvRWZ6RU00eStTWHJEYjdmc2xMYlBaYk10Y0x0ZmJwbWsyZDUvVXNtVkx2eWJ1em4xcWcvVUFBQ0FBU1VSQlZNN09McEJzTy85OWJnY09ITkRycjcrdS9mdjM2K21ubjNaM1JwS2tDaFVxcUdmUG51cmF0YXZtelp1bisrKy9YNzE2OVZLdFdyVTBiOTQ4VmFsU1JXdlhydFdCQXdlMGZQbHlTYktXNXY3OTczL1gwcVZMQyt6bTlQYmJiMXQvdTMrdGtQS1dwcm1mNDN4TElOMFNFaEkwY2VKRVRaNDgyZWNYK1ZMaENjTGo0K05ESkxrVGhPK1ExUHhpejFNYURNUFFTeSs5cEw1OSsrckxMNzlVcDA2ZFBPNHZ4VFpaUlZJdnd6QjZaV2RueTI2M3IxYmVMSm1ScG1rMmRaOFV6TzFpMUtoUmtsVGdWNzdJeUVpUFkvbnJkNDBhTlhUcnJiZXFjdVhLcWx5NXNzTER3L1hFRTA5bzhlTEZ1dXl5eTNUWlpaY1Z1ZittWGZ6UDRNR0RkZSs5OStyZGQ5OVZTa3FLSG5qZ0FVbEZxLzhsL1Q0d0RLT0dhWnFsT2dPbnFLcFVxYUk1YytaSXlrdFdlMjVkQ2c4UDF5dXZ2R0tWZGVEQWdSNzVSQysyMmMrRkFnN25LaXozbnMxbUs3WGdnK1E1SGltMUZ3azhwVDREcktpb2YyVnZQSXpDbWFhNUtTa3A2Y0tKbVhCQlRaczJ2ZFV3akxYeVRjemhmR1BTNnBmNi9mejAwMDlyOSs3ZEhzZHExcXhwcGJod08zNzh1RWVBNkZLdWQrYk5tNmNQUC94UVRxZlQ0OW8vT2pwYXYvLyt1eVJwd0lBQkdqSmtpTWZTNzhKV05NeWNPVk8zMzM2NzB0UFRsWldWSlp2TnBvOCsrcWhBZjNydUNyRU5HemFvZXZYcU9uSGloQzY3N0RLTkh6OWVzMmJOc3RJNEZlYlVxVk1lbjZYVDZTenkyRDVRdnAvTGVnQ3NWQm1Hb2I1OSs2cE9uVHA2L1BISGRmcjA2UUs1dFZ3dWwrTGo0eS82WE9kYmZsT1kvSG0rTHBYVDZieWt3UUdLeFRRTXc4ekp5VEVMKzV6ZDAvVDlZZnIwNmVkZE1wVS9EMDcxNnRWbHQ5czFaY29VajRGZ1ZGU1VOWE13TEN4TXc0Y1BWN2R1M1pTUWtLQ2VQWHRxd0lBQlZvZnVjcm4wMEVNUFNjcWIwWEloK1FlMzdvQ0R5K1VxOHE2cXYvLyt1NTU2NmlsTm1USkZrWkdSUlhwTWFUSk4wNi8vem9XcFg3KytoZzBicHVqb2FEVnY3cGM0bkhTMmJSVDIyUVJydXloT1gyc1locFd2emVsMEtpTWpRNFpoV0Jkcjdwd01tWm1aRjF6U1NydndWTDkrZmQxMjIyMmFOMitlUm93WTRhdGd3SG5yZkNBNFh5QTFFQUlsQ0g3VVA1UmxobUZFK2JzTVpaMWhHRzNsdjNoRHNiK2ZpNUpMTy8rR0gyNlhjcjB6YU5BZ0RSbzB5SnJZWXBxbXBrNmRxaTFidGxqNUQyZk5tcVZSbzBicDhPSERWdXFMd2liUXVPM2R1MWZwNmVsS1RVMVZuVHAxck9PNXVia0tEUTIxbGpxNlhDNjFiTmxTSVNFaHFsMjd0bEpUVS9YRER6L294aHR2dk9BS0RZZkRJYWZUcVJvMS9wZkNLenM3dTB6czFwNWZXUStBblpSMFJYcDZlcWw4OEptWm1UcHc0SUJtenB5cGZ2MzZxV1hMbHBvN2Q2N0hyL3BuenB4UldGaVl4K055Y25JOHZ2VFhyRmxUNENMbTVNbVQ1MzFkZDRUNGZDNDBBeXdsSlVXWFgzNjVpckRpdzZ2eUpjczdXVmFtZkYvS2toZkRNUGE0WEs1bGhtRXNTMHhNVE5iL2xrQzJhdGFzV1NlWHkvV0lwSHZpNCtORDQrUGpWYlZxVld1cDE1Ly8vT2RTZXcrUzlKLy8vTWRqYlhwK1I0NGMwUi8rOEljQ3g5ZXVYYXZCZ3dlcmVmUG1xbHExcXNkOTdtM0RwYnpPZmR1MmJZVUdaVzAybXo3NDRBTkpGdy9hNXUrczNiOCtaR1ZsS1RNejAzcnN1YlBHOHR1MWE1ZXV2ZlphTld2VzdJS3ZVNXIyN3QxckxmVTZkZXFVKzNDV3BCV21hYzVMU2tyYUtCOHZnZFQvNnFFazZZRUhIdENYWDM2cEtWT21xSGZ2M3RieHhNVEVVbHNDYVJqRzV5NlhhMW1WS2xYV2JOdTJ6ZjNCZkZUZTJrWCtYL29LTzVhL2ZoODRjRUNQUC82NHBMd2w3ZUhoNFRwejVvenV1dXN1YTJsUFdGaVlhdGV1clprelo1NzNQZEl1UEpoU1hsKzBidDA2M1hQUFBkWWRSYW4vSmYwK3NOdnRqNmdVeHlPbEtTVWxSYlZxMWZJbzk2bFRwM1RtekpsQzIwbWd5ejhlOFdjNWZLeFV4OFBGY2V6WU1aMDhlYkpBQ3BCekJYUDlLeXZqWVJURTdEMnZHNStZbURpdU9BOHM2WmpVYnJlL0xoLzFqOFc5M25FNEhCby9mcnhTVWxMMHdRY2ZXTUdyZXZYcWFmNzgrWHJpaVNkVXBVb1ZoWWVIZTZSQmNnc1BEOWY3NzcrdjNidDNxM0xseXRxNWM2Zkh4bGpwNmVrZTQ5ck16RXhySTVENjllc3JPVGxaOCtiTjA3UnAwd3A5WDluWjJhcFlzYUxpNCtQVnFGRWpqemhEWm1abWdWakkrUVRLOTNQUUJNQktJK2RCU0VpSWNuTnpkZlRvVVgzKytlZjYvUFBQOWNjLy9sRXZ2L3l5TlFYeXQ5OStLN0EyOThTSkUxWlM1MjdkdWlrdExhM0FsL2lKRXlka21xWTJiZHJrMVRKdjJMQkJsU3BWVW5KeXNwWDAweGZTMDlQZGZ3YlRnRE5SWjVjNjd0eTVjOTk1em5IdDNMbHpnNlFOclZ1M3JwbVZsWFcvWVJpRFRwMDYxV1RwMHFWYXVuU3BHalpzcU83ZHU2dHIxNjZsa3V6N2hodHVzSExQZmZiWlo2cFpzNmJhdFd0bnJmYytOMWVkUitGZExxMWJ0KzY4WHdnWG1sVnlLVFBBQ3VOd09IVDk5ZGRyMGFKRmtpNjhCTEpseTVZRkVvLzdnc1Boc0habjJiZlBvd29rU1pvZkdocTZNQkNTNEx1NWsybjI2OWZQSS8rVWx6a2tyVkxldFBMMTUwazRXcTdheGZUcDB3c2NpNHlNOUhpTi9GUGtyN25tR3ExYnQ4NTZyWXlNREhYdDJsV3JWcTJ5em5IdktQbnJyNy9xaWl1dUtMUXN0SXVDM0o5VHBVcVZ2UDNVRi9zK0tOWHhTRkhGeDhmcjAwOC8xWVFKRXp4MnVWdXpabzF5Y25JS0xBWCsrZWVmTldqUUlLMVpzOGJqZUhSMHRCbzFhcVQ3NzcvL3ZLLzF6VGZmNks5Ly9hdWt2UHdqOTk1N3I2UzhIL0VLKzFGazY5YXRGMTNxN2cxQk9oNjVtSUNvZjI3Nzl1M1QwMDgvcmVlZmYvNkNBVERxSDRBU0tzcVk5Skw3eDAyYk5tbml4SW5lS1dBUnJuZTJiTm1pRzI2NFFaTW5UN2JpRDI0UkVSR2FNMmVPc3JLeVZMTm1UVVZFUk1odXQrdmVlKy9WaHg5K3FMMTc5MW8vMHE1Y3VWSkRoZ3hSYkd5c1J3RHM5OTkvMXhWWFhPRlJKbmRBckhIanhucnJyYmZVcFVzWE5XclVTTm5aMlRwejVveSsrKzQ3U1htYkx2M3d3dzlhdm55NUZpNWM2TEVNTkRjM1YwNm5zOGc3a0FkSy94Z01BYkQ4SDZaWFZhaFFRUTg4OElCaVltS3NTbnZmZmZmSlpyTlp1VVcrK2VZYm5UNTlXcG1abWRheEF3Y09XQmVmSzFldTFOLy8vbmUxYnQxYWZmcjBrV0VZV3JkdW5kNTY2eTFObURDaDBOZTlsT1dTa3JSczJUSlZxbFJKaVltSit1aWpqelJ3NEVCTm5EalJLdjl0dDkybTJOalk0bjRNUlJJb0Zkb0w0czV1ZTcrOENOdmVlejR3NzRMdmJVbHZOMnZXck9uWjJTOFA3TnUzTCtMMTExL1h0R25UMUtGREI5MTk5OTFxM3J5NTE1ZXBIajkrdk5CNmRlNEZ6MzMzM1dmVjFaSnd6d0RMenM1V3IxNjlKT1g5OHBHV2xtWk45UjA3ZHF4cTFLamhVWVlhTldxb1o4K2VldTY1NTRxVU1GR1M5dS9mcisrLy8xNFBQdmhnaWN0OU1TNlhTOXUzYjFkTVRJeSsrdXFyL0RtaVRrajYyR2F6emQrNWMyZFNxUmVrbUJvMGFLQ2hRNGRhT1ZpODVKaWtHSnZOdGl3dExlM0xJbXc1YlFuMmRwRS9UMWhSN2hzd1lJRFdyMSt2NDhlUHl6Uk4yV3cyYXdiWTNYZmZiZjB5R0JJU29zcVZLNnRDaFFxYU1HR0Nyci8rK2dMUFJic29kWmZ5ZlZDcTQ1R2lzdHZ0V3JwMHFVYU1HS0U1YytiSVpyUEo0WEJvOXV6WmV1dXR0d3FjUDIzYU5HVmtaRmg5dUpUWE5tSmpZNVdRa0tDRkN4ZGF4MTk3N1RYOTVTOS9rU1NscHFacXdZSUZWZ0JpNnRTcFZnRGlqVGZlS0RRQU1YYnNXRzNldkZrOWUvWXNrRS9WTFMwdFRSczNiaXpSWnhCRTQ1RkxFUkQxVDVMV3IxK3ZsMTkrV1M2WFMrUEdqU3R3Zi9mdTNhMFpzTlEvQU1Wd3FXUFNTKzRmbzZLaUNpeHZQRmYrSlpERnZkNXh6L3JQSDZ3cVRIaDR1TUxEdytWd09MUmd3UUsxYTlkT2tsUzFhbFc5L2ZiYnFsV3JsZzRkT2lTWHk2WCsvZnRyelpvMTJyZHZuN1djY2YvKy9icjIybXV0ZkYzZmZmZWR0VU5rV0ZpWW5FNm50V1AyeXkrL3JDKy8vRkkzMzN5ekhuLzhjVVZHUnFwUm8wWmF1SENoamgwN3B1N2R1MXZsT25QbWpFSkRRNHM4ZGcrVS9yR3NCOERTSk9YZmVjcG4rdmZ2cjUwN2QycnAwcVc2NDQ0N05HellNR3ZhNFBidDI5VzRjV05KZVVHQ1YxOTlWZVBIajlmNjlldFZvVUlGaFlhR2F0NjhlUjVyYy9PNzBOcGVxZUFTeU56Y1hFVkhSMnZ0MnJWNjdybm5kTWNkZCtqaGh4L1d0OTkrcXdVTEZ1aWRkOTdSUXc4OXBMdnZ2cnZVcG43bSt6ZElLNVVYS0QwdVNWOUwralEzTjNmRjd0MjdmL1hHazU2OUVCd1JGUlUxK3VUSmszY2JoakVvT3p1N1UyeHNyQkViRzZzNmRlcW9lL2Z1dXV1dXV3cnM4bGtjRG9kRFR6MzFsSm8zYjY0MzMzeFR4NDRkczM1aHVOZ1d2RVdWbHBhbUtWT202TlNwVTFxL2ZyMnFWYXVteFlzWGE5R2lSYnI5OXR0MTRzUUpEUm8wU0JVclZyU0N1Qk1uVHRTMmJkdTBiOTgrUGZ6d3d4bzdkcXo2OU9talcyNjVSVE5tekZETGxpMkw5TnFKaVlsYXUzWnRxVjdvSHo1OFdDdFhydFNxVmF1VW1wcnFQbXlhcHZtRnBQblZxMWYvYk5PbVRlZGZweGxBQmd3WW9JMGJOMnJQbmozRmZnN1ROSCtUdEZ6U3N1clZxMi9ldEdsVFRrbkxGWXp0WXNPR0RZVWVqNHlNUE85OXZYcjFVdVhLbFQybWtIZnUzRm56NXMzejJFMHlJU0ZCczJmUExqVDRKZEV1U2tGSnZnLzhOaDV4NjltenA4NmNPV1BOSG5UL1NwdVptYW5NekV3OTl0aGprbVROVEZ5OGVMR09IRG1palJzMzZvVVhYdEF6enp5amlJZ0lEUm8wU004Kys2eis5S2MvYWVuU3Bab3dZVUtCd2UyS0ZTdDB4eDEzV0lQOS9CdE5aR1ptV245Lyt1bW5oYzdHVzdCZ2dVY09FYmVPSFR1VytITW93K09Sa3ZCNy9VdExTOVBVcVZPMWQrOWVMVnEweU9PQzc4eVpNNW8yYlpvT0hEaGdCYnVvZndDS3FvUmowbEx2SDR0enZaT1dscVl4WThhb1pzMmFWczR2OXd3MXd6QThFdCs3YmR5NDBRcFVaV2RuS3p3OFhOSFIwZnJwcDU4MGRlcFV2ZlhXVzdMWmJCbzhlTERHalJ1bitmUG5xM0xseXRxK2ZidHV1ZVVXUGYvODgvcjY2NjhWRmhhbWwxOStXVC8vL0xQZWVlY2ROV3JVU0Z1MmJORmRkOTJsbzBlUGF2YnMyYnJwcHBzazVRWHBacytlclVXTEZtbk9uRG5XRDZBaElTRktTRWp3bUZsMk1ZSFNQNWJwQUpoaEdQOHhUYlBUenovL1hLcEpuMy81NVJmMTY5ZlB1djN6enovcm80OCtVbng4dktaT25hb2JiN3hSWDN6eGhVYU9IS25YWG50TksxZXUxSnR2dnFtc3JDeDkvLzMzK3VhYmIvVDk5OS9yeWl1dlZFNU9qbjc1NVJjdFdyUklUWnMyMVRYWFhLTS8vdkdQSGwvdUY0c0M1eS9IazA4K3FTTkhqdWoyMjIvWG9rV0xQSGE4YWRXcWxWcTFhcVhkdTNmcjNYZmZWV3hzck9iT25ldTlEeWFmZ3djUFNwSk0wL3hQcWJ4QUtUaHg0c1NKaUlpSXEzYnMySkY2OGJPTDUreUY0V0pKaTVzMGFkTEFack1ObFBSd2FtcHF2VGx6NXVpOTk5NVRpeFl0MUwxN2QzWHMyTEZZQWNvOWUvYm9tV2VlVWR1MmJmWHNzOC9xbDE5KzBkeTVjelZyMWl4VnJGaFJIVHQybE0xbWsybWFjcmxjeXNuSjBZb1ZLNnlsdStmYkhlOWNuMzc2cWNMRHc3Vnc0VUxObmoxYlI0NGMwYng1ODJTYXBsYXNXS0VWSzFiSTVYTEpORTFObno1ZGMrZk8xYng1OHpSeDRrUzkvUExMTWd4RHZYdjMxcGd4WXpScDBpVEZ4c1pxeVpJbHlzcktrdFBwdkdEeWJIZWlTRzl6T3AzYXVIR2pZbUppdEgzNzl2eDMvU3pwZlpmTDljR3VYYnQrOHZvTGU4bk5OOTljWUh0aUtTL3cvdUdISHhiN2VYTnljbDVwMkxEaDhFOCsrZVNTdHNZcnFtQnFGOFZSMkE1a3ZYdjNWdCsrZlQwU3BlYm01bXJNbURIbmZSN2FSVUhuYXhNWFU5THZBMStOUnk3a3lKRWoycnAxcThleHlNaElqOC9ESFFET3pNeFViR3lzcGt5Wm9yQ3dNSFhxMUVrYk4yNVVwMDZkMUxoeFkvWHMyVlBwNmVtcVhMbXk0dUxpUERhUnlNakkwUExseXhVVEUyUE50R25kdXJVVlZHN2J0cTFIZ0xsbno1NUtTMHRUZW5xNk9uYnNxQm8xYW1qUW9FR2x0bE4xV1J5UGxKUy82MTlHUm9idXYvOSsvZTF2ZjlNSEgzeWcwYU5IYS9UbzBXclFvSUcrK3VvcnZmMzIyK3JTcFl1ZWZmWloyV3cyNmgrQUlpdnBtUFJTKzhlalI0OTZYUGNYeFcrLy9YYkoxenZyMXExVHc0WU5OWDM2ZE0yYU5Vc1BQZlNRTWpJeXJQc053OURtelp1Vms1T2puSndjUlVWRjZaVlhYbEYwZExSR2p4NnRGaTFhcUdMRmlnb0xDOVBreVpNMVpzd1lLLzFSNTg2ZHRYWHJWczJjT1ZPUFB2cW9ObTNhcEJFalJxaFhyMTdLeWNsUnhZb1ZsWktTb2tjZmZWU2pSbzFTbzBhTk5HTEVDTld2WDEvNzkrKzNmbmgxdVZ3YU5teVlVbEpTOU41Nzc2bGh3NFphdkhpeFhuLzlkUm1Hb1VxVktsMXduSG91K2tjdmlJeU1IR2EzMjgxWFgzM1ZMRTFmZmZXVjlmZXVYYnZNMk5oWWM5YXNXV1o2ZXJySGVmSHg4V1p5Y3JMNTdMUFBtdDkvLzczWnRtMWJjL0Rnd2VhOGVmUE1uMy8rMlRydndJRUQ1b0lGQzh5UkkwZWE5OTU3cjVtUmtXSGROM1Btekl1V0ovODUzM3p6VFlGeW5NL3g0OGVMZEY1eFJFZEhtM2E3M1l5TWpIemMzL1dpRExBMWE5YXNzOTF1WDJTMzJ6UHRkcnRwdDl2Tjl1M2JtOUhSMGVZUFAveHdTWjk5ZW5xNitmWFhYNS8zZnBmTFplYm01cHJaMmRsbWRuYTJtWk9UWTkzM2ozLzh3OHpPemo3dlk4ZU1HV1BkbjVXVmRkN3ozTS92ZERyTnJLd3MwK2wwbXJtNXVlYTRjZU04Mm85cG11YnAwNmZOSjU5ODB2enNzODlNMHpUTjk5OS8zN3oxMWx2TmlSTW5GdVh0ZXNVUFAveGdSa2RIbSszYnR6ZmRuLy9aZjR0RlRaczJ2VlZTbWRoR3RhanYxOS9sTEtJeTJTN081eC8vK01jbGxUY1FsT1YyY2FIMzVZdlg5OVY0NUVMYXRHbGpkdS9lM2VNL3U5M3VjVHN5TXRJNi8vang0K2FvVWFQTW9VT0htZ01HRERCNzkrNXQzblhYWFdaVVZKVFpyRmt6MDI2M20yM2J0alc3ZE9uaTBmL1BtalhMYk5XcWxjZHI1Ny9kcGsyYlFzdlhybDA3MHpSTjg1NTc3akZQbkRoaEhaODBhWkwxOXdzdnZGQ3lEOEVzbitPUlFLaC9hV2xwMXQ5YnQyNDF1M1RwWWo3NDRJUG0wMDgvYlI0NmRLakErZFEvQkRMM2Q2Qy95MUhXMmUzMmNXYy95M0grS2tOcDlZL3A2ZW5tbzQ4K2FwcW1XYXpybll1TkkvT1BVYk96czgzYzNOenpubHRZSDV1Ym0ydW1wNmViU1VsSmhWNWo3ZHExeS96b280K3MyNXMyYlRMdnVPTU9jOEtFQ1I3bnBhU2tlUFRCTHBmTHpNaklNQjBPaDhmWXVTZ0NwWC8wN1ZhQlhoWVpHZG5XTk0ydm16VnJwdG16Wi91N09CYlROR1VZaG5KemMwdnRGNlpBTTJUSUVDVWtKTWhtczdYZHVYUG5ObitYcDZ6SW55RGNOTTBtN3VPbG5TRGNWODdYQnRMVDAzMitEWG9nSis0dUx0TXMyc1c5NGV0dFlVc28yTnRGSUFtV2RuR2h0dUNMK2g4STQ1RzJiZHNXYVFhWSt4elROTFZtelJwVnJseFpsU3RYVm5oNHVKNTQ0Z2t0WHJ4WWwxMTJtUzY3N0xJQy9mZWhRNGVzWDZuajR1SXVPbE95UW9VSzFzN1c3ZHUzdDNJd3paOC8zMXFDMXJGanh4TG5YY3F2UEk1SEFxSCtTWGs1Y0RkczJLQzFhOWVxWWNPR2F0R2loWllzV2FKaHc0WlpPNks1VWY4UXlOekJyMHZkUlJ1ZXpnYStYbElKZG9Fc0tWLzBqNEYwdlZPWVFJbEpCRXIvV0thWFFPYm01bjV2czluMDMvLysxOTlGOGVBZWF3ZENSZk1GMHpTdGZ3UFROTC8zYzNIS0ZIOG5DQzl0NTJzRHZ2b3lDUGJFM1dVdHNGVlV3ZDR1L0MwWTI0Vy8yMEtnamtjdXhEQU1LK1dDMCtsVVJrYUdETU93VWltWXBxbU1qQXhsWm1hcVpzMmFrdkkyM1hud3dRZXRpNGlpNU5MTHljblJmLzd6SDJWbFplbWhoeDVTYW1xcUJnd1lZSTJWVHAwNjVSSElHRGR1bkpvMmJWcXM5MVJleHlQK3JuL3g4ZkhXN21XZE8zZldPKys4bzgyYk4ydktsQ21TOG5aMWpJNk90czZmTm0yYUdqWnNTUDBEVU9wODBULzYrM3JuWWdJaEpoRkkvV09adjNpeTIrMy9rWFQ5OHVYTFZiOStmWDhYcDF6NjZhZWYzRWxOZjB4TVRMekIzK1VwNjZLaW9zTGNDY0lsZGRMWmR1cnRCT0hCckp3bDdpNFhhQmNsUjdzb1hkNFlqMFJHUmhicmNWOS8vYlZ1dSswMmExdHp0eU5IanVnUGYvaURkZnYzMzMvWHpwMDdKZVhOMW5IdnhoY1NFcUx3OEhEOStPT1BxbE9uanJVelZWaFltR3JYcnEyWk0yZEt5c3ZmY2ZYVlY2dE5temFLaTR1enl1emVUU3EvWThlTzZldXZ2MWJQbmozVnNHRkR4Y1hGYWRHaVJSb3laSWhXcjE1dERjaTlPUU9uUEk5SC9Gbi92dmppQzUwOGVWSU5HalRRN3QyNzllYWJiNnBHalJwNjhjVVhyZUNWMCtuVVN5KzlwTk9uVDJ2cTFLbjY5ZGRmcVg4SVdNd0E4NDVBbUFGMnRoekVDL3dza1BySE1qMEQ3S3hWa3Y2K1pjc1duMndGajRLMmJOa2lTVElNWTZXZml4SVVmSkVnUEJpVjVjVGR1RGphUmZIUUxueXF4T09SNGlUd2Q1cytmWHFCQUVaa1pLUzE2K081ejMvTk5kZG8zYnAxa3ZKbUJXWmtaS2hyMTY1YXRXcVZkWTU3UjhsZmYvMVZWMXh4aGVyVnExZmdkVU5DUXJSNjllb0N4MXUzYnEyS0ZTdHE1Y3E4b1VINzl1MTE5ZFZYeStsMHFrS0ZDdFp1d2FkT25iTCt2dXFxcS9UbW0yOFc5eU1vNytNUnY5YS9Bd2NPYU9yVXFmcnBwNTgwY3VSSVZhbFNSU2twS2FwWnM2WU9IanlvNTU5L1h0ZGNjNDJtVHAycWtKQVE2aDhBWHlKZTRHZUIxRCtXK1FDWWFacWZHWVpCaGZZamQ0VTJUZk16UHhjbDZKeTlNQjBuYVVLelpzMDZ1Vnl1UjB6VHZDYytQajQwUGo1ZVZhdFdWWmN1WGRTalJ3LzkrYzkvOW05aC9XVHYzcjJLaVluUjJyVnJkZXJVS2ZmaExFa3JUTk9jbDVTVXRGR1N5MzhsaExmUkxpNk9kdUY3L2h5UGRPN2MrWkx1R3pCZ2dOYXZYNi9qeDQvTE5FM1piRGFGaDRmcnpKa3p1dnZ1dTVXWm1UY1JNQ1FrUkpVclYxYUZDaFUwWWNJRWEyZW8vTEt6czYzZCtDNG1OVFhWMmpMOTZOR2pIak52MHRMUzlNZ2pqeFRwZWM2blBJOUgvRDBlUG5IaWhOcTNiMjhGdUw3NzdqdU5IajFhblR0MzF1ZWZmNjdodzRmcjdydnZ0czd2Mzc4LzlRK0FUL2k3ZjBSZzlZOWxQZ0JXdlhyMWJ4d094OUZkdTNaZDduQTRTSXpzWXc2SFE3dDM3NWFrbzlkZGQ5MDNpWW1KL2k1U3NITHQzTGx6ZzZRTitST0VuenAxcXNuU3BVdTFkT25TY3BVZ1BGZ1NkNlBFYUJmNTBDNzh5NS9qa1EwYk5oUjZQREl5OHJ6MzllclZTNVVyVjFiKzlHbWRPM2ZXdkhuelZLdFdMZXRZUWtLQ1pzK2VYV2p3UVpJcVZhcGtKUnJQcjNYcjFnV083ZDY5VzlkZGQ5MEYzMHR4bGZmeGlML0h3NTA2ZFpLVUY1RDY5dHR2dFhidFdpdUgxNUlsUzZ5bGtHNXo1c3loL2dId0NYLzNqK1Zkb1BXUFpUNEF0bW5UcGh5NzNiN1M1WEk5c25yMWF0MS8vLzMrTGxLNXNtclZLbmV1aHBXZmZQSkpyci9MVXg2VTF3VGh3Wmk0Rzk1RHU2QmQrRnRaRzQ5VXFWS2x3TEhldlh1cmI5KytxbGp4ZjhQRDNOeGNqUmt6NXJ6UGs1MmRmY0hkK0k0ZVBhcnM3R3lGaElSbzNicDExbTZBK1plZXVWK25KTXI3ZU1TZjlTODlQVjF6NXN6UjNyMTd0V2ZQSGpWbzBFQzMzWGFiUm8wYVZTRHc1VWI5QStBclplMzdPZGdFV3Y5WTVnTmdrdVJ5dWQ2eTJXeVAvT3RmLzFMdjNyMVZxVklsZnhlcFhIQTZuZnJYdi80bFNUSk5jNGFmaTFNdW5iMndIUkVWRlRYYW5TQThPenU3VTJ4c3JCRWJHeHNVQ2NKSjNJMUxSYnVnWGZoTG9JMUhvcUtpTHVuOElVT0dhTWlRSVpmMG1FcVZLaFc2RzU5N0JzN0lrU04xK1BCaDllblRSems1T2VyWXNhTWtxV3JWcWxxNmRLbDFma21Xb0RFZXllT3YraGNlSHE0R0RScW9hZE9tdXVXV1d4UVJFVkdzNTZIK0FTZ3RnZmI5WEY0RVl2OFlORHRiMk8zMkdFbmRYM3p4eFF2K0VnVHYrZXl6ei9UeXl5L0xNSXlZaElTRXV5LytDUGhDL2dUaGt1cEplZHZkbDZVRTRTVHVocmZSTHVBcjVXRThjdWJNR1ZXdVhMbkEzK2M3eDgwMFRZOGxiOTdDZU9SL3FIOEZ6M0dqL3FHbzJBWFNPd0psRjBpMzh0QS9CcHBBN0IrRHBsRTNiZHEwbVdFWU8rclZxNmNsUzVZRS9JVk1XZWQwT3RXblR4OGRQSGhRa3BvbEppWVdmK3NnbEJhYk8wRzRwSHNraFVvSzZBVGhKTzZHRDlBdVVLb1lqL2dXNHhGUDFEL2ZvdjRGSndKZzNoRm9BVEQ2Ujk4SzFQNnhncjhMNEMycHFhbUg2OWF0Mi96a3laTi95c3JLS2pUNUpieG4rdlRwMnJwMXF5U3RTVXhNbk9ydjhxQlE1dUhEaC8rYmtwS3lyRUdEQmpOemMzTVBHWVp4WlZaV1ZwMDllL1pvK2ZMbDJyeDVzN0t6czFXdlhqMkZob2I2cFpBT2gwTXJWcXpRcEVtVE5HZk9ITzNaczBkT3AxUEtTOXc5S1RRMGRPQ09IVHYrbFpxYStsOUpwbDhLaVdCQ3UwQ3BZanppVzR4SFBGSC9mSXY2RjV6cTFxMDdUcEpTVWxMRys3a29aVnJkdW5XakpFVkoycHlTa3JMSnI0VVIvYU92QldyL0dGUlI3ZWJObS84eE56ZDN0NlNJR1RObXFFMmJOdjR1VWxEYXRtMmJSbzRjS1VrbmNuSnlHbi8zM1hlSC9GMG1GRjMrQk9HU0lxUzhIQnErVEJCTzRtNEVHdG9GdklueGlHOHdIaWtjOWM4M3FIL0JpeGxnM2hGb004QWsra2RmQ2VUK01lZ2F0ZDF1djB2U3lobzFhcGdmZmZTUlVWWVRIQWVxdzRjUDY4RUhIelRUMHRJTVNkMFRFeE5YK2J0TUtKNm9xS2d3ZDRKd1NaMTB0ajhvelFUaEpPNUdvS05kd0ZzWWo1UXV4aU1YUnYwclhkUy80RVlBekRzQ01RQW0wVCtXdGtEdkg0T3lVZHZ0OWpjbFBWbXJWaTFObXpaTmYvbkxYL3hkcEtEd2YvLzNmeG8xYXBTT0h6OHVTVzhtSmliK3c5OWxnbmVVWm9Kd0VuZWpyS0pkb0tRWWo1UU94aU5GUS8wckhkUy80RWNBekRzQ05RQW0wVCtXbHJMUVB3WmxvMjdVcUZGSWFHam9YRWtQaG9hR210SFIwVWE3ZHUzOFhhd3liY3VXTFJvelpveVpsWlZsU1Bvb0t5dHI4SjQ5ZTV6K0xoZTh6bXNKd2tuY2pTQkN1MEN4TUI3eFBzWWpSVWY5OHo3cVgvbEFBTXc3QWprQVJ2L29mV1dsZnd6bVJtMUVSa2ErWUpybWVFbTY4ODQ3OWZqamo2dHUzYnIrTGxlWmtwS1NvbmZmZlZkcjFxeVJKQm1HOFdKQ1FzSXJJdWx5MEd2ZHVuWE5yS3lzK3czREdHU2FaaFAzOFlZTkc2cDc5KzdxMnJXcnFsV3I1dkVZaDhPaHp6Ly9YQ3RYcnRTK2ZmdnkzNVVrYVg1b2FPakN1TGk0NDc1NUI0RDMwUzVRREl4SHZJRHhTTEZSLzd5QStsZStFQUR6amtBT2dKMUYvK2dGWmExL0RQcEdIUmtaZWI5cG1yTWxYV1lZaGxxMWFxVy8vZTF2dXZubW0xV25UaDFWcTFaTkZTdFc5SGN4QTBKT1RvNGNEb2RTVTFPVm5KeXNyNy8rV3Q5Kys2MU0wNVNrMDRaaERFMUlTRmpvNzNMQzl5NlVJTHg3OSs0eVRWT3JWcTBpY1RmS0Zkb0ZMZ1hqa2FKalBPSjkxTCtpby82QkFKaDNsSUVBbUNUNngwc1JEUDFqdVdqVUxWdTJySjJkbmYyaXBJR1Nxdmk1T0dWTmhxUUZsU3BWbWhBZkgvK2J2d3NEL3pwZmd2QjhTTnlOY29kMmdhSmlQRklpakVkS2lQcFhJdFMvY29RQW1IZVVsUUNZUlA5WVFtV3FmeXhYamJwbHk1YlZzck96ZTBuNm02Um1rdXBJcWltcGdsOExGamh5SlIyWGxDcHBwNlN2SzFXcXRDdytQdDdoMzJJaEVKMU5FUDZROGhLRVN5VHVCbWdYS0JMR0l4ZkZlS1FVVWY4dWl2cFh6aEVBODQ2eUZBQnpvMys4S1BwSEFPV2IzVzQzM1FNRkFFRFpSWDhPQVBTRjNtSzMyOGVkL1N6SCtic3NnSnZOM3dVQUFBQUFBQUFBU2hNQk1BQUFBQUFBQUFRMUFtQUFBQUFBQUFBSWFnVEE1UlVTUFFBQUlBQkpSRUZVQUFBQUFBQUFFTlFJZ0FFQUFBQUFBQ0NvRVFBREFBQUFBQUJBVUNNQUJnQUFBQUFBZ0tCR0FBd0FBQUFBQUFCQmpRQVlBQUFBQUFBQWdob0JNQUFBQUFBQUFBUTFBbUFBQUFBQUFBQUlhZ1RBQUFBQUFBQUFFTlFJZ0FFQUFBQUFBQ0NvVmZSM0FRQUFBQkE0N0hhNzZlOHlBQUFBZUJzendBQUFBQ0RUTkRmNXV3d0FBQUNsaFJsZ0FBQUFVRkpTVWdkL2x3RUEvSTFac0VEd1lnW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nQUFBQUFBZ0tCR0FBd0FBQUFBQUFCQmpRQVlBQUFBQUFBQWdob0JNQUFBQUFBQUFBUTFBbUFBQUFBQUFBQUlhZ1RBQUFBQUFBQUFFTlFJZ0FFQUFBQUFBQ0NvRVFBREFBQUFBQUJBVUNNQUJ1RC8yYnZ6K0tpcSsvL2o3enRrQVFLQkpHMEJhOEc2MUlvQ1ljWVlFTW9xS21zcWZpMHFxNFZTRWRjSFgzQUJFVkFCcWZJVHBZaElFQVFVUmRGQUVBTldBVVdNTWdrSUtGajhLaWdRRVNGRUFza2ttZlA3STh5WWtBUUNXV1p5ODNvK0hqNmN1Y3ZjejB4T0RqZnZPZmRjQUFBQUFBQnNqUUFNQUFBQUFBQUF0a1lBQmdBQUFBQUFBRnNqQUFNQUFBQUFBSUN0RVlBQkFBQUFBQURBMWtJQ1hRQUFBQUFBQU5YdHlpdXZqQXNQRDE5WTJqcW4wN216NlBQYzNOeGhPM2Z1L0x4YUNnTlFKUWpBQUFBQUFBQzFUc3VXTGJmdDJiUG56NVpsbFhabFZFdmZBMk9NdDJYTGx0dDI3dHhaeW1ZQWFnb3VnUVFBQUFBQTFEckxseS8zV0phMXF4eWJmclY4K1hKUGxSY0VvRW9SZ0FFQUFBQUFhcXRGWjl2QTRYQXNySVk2QUZReEFqQUFBQUFBUUsxa1dkWnNZNHdwYTcweHhqUnMySEIyZGRZRW9Hb1FnQUVBQUFBQWFpVzMyMzNDc3F3OVphMTNPQnovWGI5K2ZVNTExZ1NnYWhDQUFRQUFBQUJxTFlmRDhXcFo2eXpMS25NZGdKcUZBQXdBQUFBQVVHdGxabWJPbEZUYVpaQW1NelB6LzFWM1BRQ3FCZ0VZQUFBQUFLRFcyck5uVDVZeFp1L3B5NDB4ZS9mczJaTVZpSm9BVkQ0Q01BQUFBQUJBcldaWjF2TFRsemtjanRjRFVRdUFxa0VBQmdBQUFBQ28xU3pMbWxISzRxZXJ2UkFBVllZQURBQUFBQUJRcTduZDdzT1M5dnVlVzViMXc2bGxBR3lDQUF3QUFBQUFVT3NaWTk3MlBmWjZ2VytmYVZzQU5ROEJHQUFBQUFDZzFxdGJ0KzUwMytNR0RScE1DMlF0QUNvZkFSZ0FBQUFBb05iYnZIbnpmbVBNajVabC9malJSeDhkREhROUFDcFhTS0FMQUFBQUFBQWdHRGdjam1SSkp0QjFBS2g4QkdBQUFBQUFnR29WSHg4Zm1aZVhkN09rVHBLdWx0UlVVcFNrT29Hc3k1akM3TXZwZEk0SVpCMlNDaVFkbFpRaGFZdWtqYUdob1crbHBxWm1CYllzb09ZaUFBTUFBQUFBVkl2NCtQZ21Iby9uc2J5OHZLR1M2Z2U2bmlCV1I5SnZUdjEzbGFSaGVYbDVzOXUyYmJzb0xDeHNjbXBxNm8rQkxRK29lUWpBQUFBQUFBQlZ6dVZ5M1o2WGwvZWlaVmtOTE10U3UzYnQxS2xUSjExMTFWVnEyclNwSWlNakZSTENuNmlTbEorZnI2eXNMR1ZrWkdqSGpoM2F1SEdqUHYzMDAvcVNSdVhsNVExMnVWei9kTHZkcndhNlRxQW1vWGNCQUFBQUFGUWx5K2wwVGpUR1RKS2tQbjM2Nk00NzcxU3paczBDWEZid0Nna0pVWFIwdEtLam85V3laVXY5N1c5LzA4R0RCelYzN2x3bEp5YzNNTVlzZGJsY2w3cmQ3c2ZGbkdWQXVSQ0FBUUFBQUFDcXhKVlhYaGtXSGg2ZUtHbFFlSGk0bVQ1OXV0V3BVNmRBbDFVak5XdldUSk1uVDFiMzd0MzEwRU1QbWR6YzNNbE9wL1BTM056Y0VUdDM3dlFFdWo0ZzJEa0NYUUFBQUFBQXdKN0N3OE9ma2pRb0ppWkdpWW1KaEYrVm9GT25Ua3BNVExSaVltSWthWEI0ZVBqMFFOY0UxQVFFWUFBQUFBQ0FTdGUyYmR0K2t1NXYzTGl4V2Jod29hNjQ0b3BBbDJRYlYxeHhoUll1WEtqR2pSc2JTUTg0bmM2K2dhNEpDSFlFWUFBQUFBQ0FTaFVYRi9jSHk3SVdTdEtVS1ZPc0N5NjRJTUFWMmM4RkYxeWdLVk9tV0tlZUxvcUxpL3REUUFzQ2dod0JHQUFBQUFDZ1VoVVVGTHdnS1dyUW9FSHEwS0ZEb011eHJRNGRPbWpnd0lHU0ZIWHFNd2RRQmdJd0FBQUFBRUNsaVkyTmpaUFV1M256NWhvOWVuU2d5N0c5dSsrK1c4MmJONWVrM20zYnRyMDYwUFVBd1lvQURBQUFBQUJRYVJ3T3h3UkpHalpzbU1MQ3dnSmRqdTJGaFlWcDZOQ2hrbjc5N0FHVVJBQUdBQUFBQUtnVXNiR3hzWkw2TlduU1JMMTY5UXAwT2JWRzc5Njk5YnZmL1U3R21JUzJiZHUyQ1hROVFEQWlBQU1BQUFBQVZBcUh3M0dQSkEwYU5FaWhvYUdCTHFmV0NBME4xYUJCZ3lSSmxtWGRHK0J5Z0tCRUFBWUFBQUFBcUxBdVhicUVTRXB3T0J6cTA2ZFBvTXVwZGZyMjdTdUh3eUZKL1c2NTVaWTZnYTRIQ0RZRVlBQUFBQUNBQ2p0MjdOaTFrbUppWTJNVkdSa1o2SEpxbmNqSVNMVnAwMGFTZnZQTk45OWNHK2g2Z0dCREFBWUFBQUFBcURETHN2NHFTWjA2ZFFwMEtiV1c3N1AzL1N3QS9Jb0FEQUFBQUFCUUdmcEtCR0NCNVB2c2pUSDlBbHdLRUhRSXdBQUFBQUFBRlJJYkc5dFkwcVhSMGRGcTBhSkZvTXVwdFZxMGFLR29xQ2hKdXRUbGNqVUtkRDFBTUNFQUF3QUFBQUJVU0owNmRhNlNwSXN2dmpqUXBkUnFsbVg1ZndhV1pWMFY0SEtBb0VJQUJnQUFBQUNvcU5hU2RNa2xsd1M2amtwMStQRGhVcGNiWS9UOTk5K2ZkZitNakl6S0x1bXNmRDhEWTB6cmFqODRFTVFJd0FBQUFBQUFGZFZLcXJ3UllOOTg4NDBlZSt3eEdXT0tMZCs1YzZlOFhtK0ZYdHZqOGVpeHh4NDc2M2E3ZCs5V3IxNjlkT1RJa1JMcjh2THk5TmUvbm5tZStZeU1ETjEyMjIwNmR1elllZGQ2UG53Qm1OZnJiVld0QndhQ1hFaWdDd0FBQUFBQTFHekdtTXNrbFh2K3J5Ky8vRkxqeG8yVEpKMDhlVkkzM25panhvNGRLMG55ZXIyYVBuMjZmdmpoQjMzMDBVZEZKM2JYckZtejlOdmYvbGFQUC82NEZpOWVySmRlZXNuL21pZFBubFM5ZXZXS0hlZmpqejh1Y2V6OC9Id2xKeWRyOHVUSlo2eHg3ZHExaW91TFUzUjA5Rm5majhmalVlL2V2VXNzUDM3OHVCSVNFaFFhR2xwaVhjdVdMYlYxNjlaaXkyNjk5VmF0V0xHaTJMTE16RXc5Kyt5ejZ0Q2h3MW5ya0tUbXpadExraXpMdXF4Y093QzFCQUVZQUFBQUFLQ2lHa3RTWkdSa3VUWnUyYktsL3ZXdmZ5azZPbHFmZlBKSnNVc05YM3p4UmRXclYwOHZ2ZlNTN3IzM1hyVnExVXBSVVZHeUxFdlBQdnVzUm93WW9SZGVlRUdqUjQvVzBLRkQvZnU1WEM1dDJMQkJkZXJVOFMvcjFxMWJtVFdVdG03cTFLbHExNjZkOHZMeXRITGxTajM2NktQbGVqK1NkT1RJRWJuZGJ2L3piZHUyNmFlZmZ0SjExMTNuWDVhVGt5T0h3NkgyN2R0cjFxeFpPbjc4dUxwMTY2WVZLMWJvd2dzdmxDUWRPSEJBa3lkUGxzTlJlTUZXNTg2ZDFiUnAwM0xYVWVSbjBMamNPd0cxQUFFWUFBQUFBS0NpR2tsU1JFUkV1WGRZdG15Wit2YnRxNk5IajZweDQ4S3NadkhpeFZxM2JwMFdMbHlveU1oSWpSdzVVdmZmZjc5bXo1NnRoZzBicW43OStwbzllN2JxMXExYnJtTjg4TUVISlphZE9IRkNmL25MWDBwZDU3Tm16Um9kT1hKRTExNTdyZHEzYjEvbWR1M2J0MWUzYnQzMCtPT1BhK3JVcVhyLy9mZlZ0bTFiclZxMVN0MjdkOWZERHorc3FLZ290V3paVXZQbXpkTzJiZHMwZS9ac1RaMDZWWktVbXBxcWxpMWIrc012ajhlamp6NzZ5QjkrNWVUazZQang0K2NVZ0JYNUdYQVhTS0FJQWpBQUFBQUFRRVdkY3dCMitQQmhSVVZGS1RNejAzOVpZM3A2dWw1ODhVWC9LS1liYjd4Umh3OGYxcEFoUTlTbFN4Y2xKeWNySkNSRWE5YXNrVlE0T21yRGhnMlYra2J5OHZJMGYvNThTWVYzVmR5OGVYT0piVHdlajlxM2IxOXNYWWNPSFpTUWtLQTMzM3hUUzVjdTFiQmh3N1JreVJKOThza25ldUtKSjlTN2QyL05temRQOTkxM24rNjQ0dzVKaFVIYjdiZmY3bitObzBlUEZydms4cWVmZmxKRVJNUTVmYTRFWUVEcENNQUFBQUFBQUJWMXpnSFl6ei8vck9qb2FIL284NXZmL0VZUFB2aWdQeHdxYXR5NGNlclFvWVB1dSs4K3hjWEYrWmQ3UEo2ekhxZGJ0MjQ2ZWZLa0pQbm5DR3ZVcUpIL0VzaGp4NDRwS1NuSlB3cHIwYUpGYXRxMHFmYnYzeTlKS2lnb1VGSlNraElTRW9wZFhubTZ4WXNYcTB1WExvcUtpcEl4UnNuSnlYcmxsVmQwMldXWGFjNmNPZHEvZjc5ZWV1a2xEUmt5Uk9QSGo5ZXNXYk8wWWNNR2ZmMzExL3Izdi8rdHFLZ29QZmpnZzRxSmlmRy81azgvL1hST283OGtxVUdEQnI2SGpaeE9wem5UdGxYTkdGTTVkMFVBS2dFQkdBQUFBQUNnMnYzODg4OGFOR2lRTWpNejlkbG5ueWtsSlVVZWowZkp5Y2xhdDI2ZG1qZHZyc3N2djF4ZmYvMjE2dFdyZDhid3ljY1hhb1dGaFduZHVuV1NDaStEVEVsSlVXSmlvcFl0VythL3ZGQXF2S3ZrbzQ4K3F0Ly8vdmYrWmQ5Ly83MG1UcHlvaElRRVNaTEQ0ZEIvL3ZNZkhUbHlSQ05HakNqejJHM2F0RkdqUm8yMGNPRkNIVDE2Vk92V3JkT1RUejZweXk0cm5Jdit6VGZmMUo0OWV6UnExQ2pkZHR0dG1qOS92cnhlcjFhdVhDbEo2dEdqaHpJek03VnIxeTcxNk5GRFVtSDQ1dkY0MUtWTEY3MzIybXRxMXF6WnVYekV3Y0FaNkFJQUh3SXdBQUFBQUVCRkhaUDAyK3pzYklXRmhaVnJCMTlBSlVtOWV2V1NKQTBjT0ZDUFBmYVlEaDA2cE4yN2Qrdnl5eS9YSzYrOG9qNTkrdWdQZi9qRFdWL3pndzgrS0RVbzY5R2poNVl1WGFwbHk1YjVMemsweG1qbXpKbTY4ODQ3WlZtV2Y5c0pFeVlVdTJ1alpWbDY5TkZIZGR0dHQ2bHIxNjY2NUpKTFNyeit0bTNidEhUcFV1M1lzVU05ZXZUUTdiZmZydmZlZTA4UFBQQ0FwTUk3V3hZVUZPakpKNStVSkEwYU5FakRodzlYbzBiRnIxSnMzNzY5UHZyb294S3YzN05uVDRXSGg1LzEvVXVGZDU0ODVWaGFXbHFUY3UxVXlaeE81eVJKajFtVzlXWWdqZytVaGdBTUFBQUFBRkJSL2dBc0tpcnFyQnYvOU5OUGNydmQyckZqaCtyWHIrOWZmdDExMTJudDJyVktTRWpRcEVtVGRPZWRkMnJidG0yYU5HbFNzZjJ6c3JLMGFkT21jaGZuY0RnMFpjb1VEUjgrWEJkZGRKR3V2Zlphelo0OVc0MGJOOWIxMTE5ZmJOdWk0WmRQMDZaTk5XYk1HT1huNTVmNitqRXhNZXJSbzRkbXpKamh2d3gwekpneDZ0Ky92OTU4ODgxaW84NGtLU1FrUkMrODhJSi9sTm5aNU9Ua0ZQdWN6aVE3Tzl2MzhGaTVkZ0JxQ1FJd0FBQUFBRUJGSFpPS2hTOW45TVVYWDJqSGpoMXl1VnhxM2JxMWtwT1RKVW5YWDMrOTdybm5IdDEvLy8yS2lvclMrdlhyNVhRNkZSSlMrS2RyYm02dUpPa2YvL2lIUm84ZWZVNEZYblRSUlpveFk0YkdqUnVuTm0zYUtDTWpRL1BtelN2My9uMzY5Q2x6M1lVWFhxZ0xMN3hRSFR0MjFNY2ZmK3hmdm5mdlhobFRmQm91MytUNXBRVmF2a3NmaTNyd3dRZVZrNU5UN2p0ZkVvQUJwU01BQXdBQUFBQlVWS1pVT0RLclBMcDM3Njd1M2J0TGtyNzc3anMxYnR4WWt2VEhQLzVSeno3N3JCd09oNTU3N2puZGYvLzlHakJnZ0grLzNidDNLelEwVkE4ODhJRGF0V3QzVGdXZU9IRkMzMzMzbmNMRHc3Vmp4dzVGUjBkcjA2Wk42dHExYTdrdjI4ekt5bEs5ZXZYMHpUZmZsSHRFMXRuMDc5L2YvN2pvWmFFK3UzZnZMbkdwNU5scVBDV3pncVVCdGtJQUJnQUFBQUNvRU11eS9tdU02YjUzNzk1aWQyazhreVZMbG1qeDRzWHllRHk2Ly83N2RlKzk5K3IvL3UvL2ltM3o0NDgvNnV1dnY1YkQ0VkJ5Y3JKYXQyNnRaY3VXYWUvZXZlcllzYU04SG84NmR1em8zNzV6NTg3RjlrOU1UTlJYWDMybGp6LytXSjkvL3JuaTQrUDExRk5QcVdYTGxscXhZb1htekptako1NTRRbTNidGxYcjFxM1ZzMmZQWWhQaW4yN28wS0hhdDIrZlFrTkROWExreUJMckN3b0svQlB4KzVRMnFxdW9GU3RXbE5pdW9LQkFYYnAwa2RmcmxXVlp1dmZlZTgvNEdrWHQyN2RQa21TTStXKzVkd0lBQUdmbWREcE5vRyt2REFBQWdNQnl1VngzT1oxTzg5UlRUNWx6NGZWNnoybjdjelZxMUNqendBTVBtQlVyVnBqTXpNeFNqLy9GRjErWU9YUG1tSEhqeHBtVEowLzYxMzN4eFJjbHRzL056VFVuVHB3d0JRVUY1MTNUN2JmZjduKzhaODhlLytQU1h0UGo4Wnp6WnpSOStuVGpkRHFOeStVYUZhajI0SFE2SjUzNk8yRlNvR29BVHNjSU1BQUFBQUJBUlgwaFNkOTg4ODA1N1ZUMDdvdFZZYzZjT1djOWZxdFdyZFNxVmFzUzYwcGJWdDVMSmM5azZkS2wvc2RGN3loNStrVDVVdWtUOHArTjcyZGdXZFlYNTFFZVlGc2xmOE1BQUFBQUFEZ0hCUVVGT3lTVnVJUVIxY3NZNC84WkdHTjJCTGdjSUtnUWdBRUFBQUFBS21UcjFxMlprdlljT1hKRWUvZnVEWFE1dGRiZXZYdDE5T2hSU2RyamRydTVDeVJRQkFFWUFBQUFBS0F5ckpLa2pSczNCcnFPV3N2MzJWdVd0VExBcFFCQmh3QU1BQUFBQUZCaHhwaDNKQUt3UVBKOTlyNmZCWUJmRVlBQkFBQUFBQ3FzVWFOR24wZzZ2SFhyVm1WbFpRVzZuRm9uS3l0TDI3WnRrNlREbDF4eXlTZUJyZ2NJTmdSZ0FBQUFBSUFLVzc5K2ZiNmtsVjZ2VjhuSnlZRXVwOVpadFdxVnZGNnZKSzFjdm54NVFhRHJBWUlOQVJnQUFBQUFvRko0dmQ3bkpXbkpraVhLeThzTGREbTFoc2ZqMFpJbFN5Ukp4cGpuQWx3T0VKUUl3QUFBQUFBQWxXTHIxcTFiSmEzODhjY2Y5ZTY3N3dhNm5GcmozWGZmMWFGRGgyUlpWbEo2ZXZxMlFOY0RCQ01DTUFBQUFBQkFwVEhHUEM1SkN4Y3VsTWZqQ1hRNXR1ZnhlTFJvMFNKSnYzNzJBRW9pQUFNQUFBQUFWSnIwOVBRdGtsYnYyN2RQLy83M3Z3TmRqdTNObmoxYisvYnRrNlRWYVdscDdrRFhBd1FyQWpBQUFBQUFRS1dxVTZmT0tFbEhseXhab2syYk5nVzZITnZhdEdtVGxpNWRLa2xIOC9Qejd3eDBQVUF3SXdBREFBQUFBRlNxenovLy9IdEpReVZwNHNTSjVzQ0JBd0d1eUg0T0hEaWdpUk1ubWxOUGgzN3h4UmMvQkxRZ0lNZ1JnQUVBQUFBQUtsMWFXdG9xU2M5bVptWmF3NFlOMDVkZmZobm9rbXpqeXkrLzFOQ2hRNVdabVdsSituK25QbXNBWjBBQUJnQUFBQUNvRXJtNXVROUtXdnp6eno5cnhJZ1JadVBHallFdXFjYmJ1SEdqUm93WVlZNGNPU0pKaTNOemN4OEtkRTFBVFJBUzZBSUFBQUFBQVBhMGMrZE9qNlNoTHBkclQyNXU3dVFISG5oQXZYdjMxcWhSbzlTc1diTkFsMWVqSER4NFVDKzg4SUpXcjE0dFNaWmxXUlBkYnZjVGtzeFpkZ1VnQWpBQUFBQUFRTlV5YnJkN2lzdmwybU9NZVhIMTZ0VU4zbjMzWGJWcjEwNS8rY3RmMUtwVkt6VnQybFNSa1pFS0NlRlBWRW5Lejg5WFZsYVdNakl5dEgzN2RuMzAwVWY2OU5OUFpZeVJwT09XWmYzVDdYYS9HdWc2Z1pxRTNnVUFBQUFBVU9YY2J2ZXI4Zkh4LzhuTHk1dG9qQm0yZWZQbStwczNidzUwV1RYSkNVa0xRME5EcDZTbXB2NFk2R0tBbW9ZQURBQUFBQUJRTFU0Rk42UGo0K01menN2THUxblNYeVJkTGFtcHBHaEpkUUpaWHhBcGtIUkVVb2FrTFpJK0NnME5mU3MxTlRVcnNHVUJOUmNCR0FBQUFBQ2dXcDBLY2w0KzlWL1FhTnUyN1QyV1pYblQwdEwrSGVoYUFGUXU3Z0lKQUFBQUFJQWt5N0tHRzJQK0VlZzZBRlErUm9BQkFBQUFBQ0NGV0paMWxXVlpVdUhmeXZrQnJnZEFKV0lFR0FBQUFBQ2cxbk81WE1PTU1YV01NWFd1dnZycUlZR3VCMERsSWdBREFBQUFBTlI2WHE5M3BPOXhRVUhCUHdOWkM0REtSd0FHQUFBQUFLanRIQTZIbzYzdmlXVlpiY1hmeTRDdDhBc05BQUFBQUtqVnJyNzY2Z0hHbUtKelpJZTJhZFBtbG9BVkJLRFNFWUFCQUFBQUFHbzFZOHpvMDVlRmhJVGNIWWhhQUZRTkFqQUFBQUFBUUsxbWpJa3J6eklBTlJjQkdBQUFBQUNnMW5JNm5YMGxoWld5S3R6bGN2V3U3bm9BVkEwQ01BQUFBQUJBcldWWjF2MWxyZk42dlE5VVp5MEFxZzRCR0FBQUFBQ2dObXRmMWdxSHczRnRkUllDb09vUWdBRUFBQUFBYWlXWHk5WFZHRk92clBYR21IcHhjWEdkcTdNbUFGV0RBQXdBQUFBQVVDdDV2ZDcvUGRzMkJRVUZZNnVqRmdCVml3QU1BQUFBQUZCYm5YVjBsekdtU3pYVUFhQ0tFWUFCQUFBQUFHcWQyTmpZYXkzTGlqamJkcFpsUmNUR3hqSVhHRkREaFFTNkFBQUFBQUFBcXR2V3JWcy9rV1FWWGVaME9vMGtwYVdsV2FYdUJLREdZZ1FZQUFBQUFBQUFiSTBBREFBQUFBQUFBTFpHQUFZQUFBQUFBQUJiSXdBREFBQUFBQUNBclJHQUFRQUFBQUFBd05ZSXdBQUFBQUFBQUdCckJHQUFBQUFBQUFDd05RSXdBQUFBQUFBQTJCb0JHQUFBQUFBQUFHeU5BQXdBQUFBQUFBQzJSZ0FHQUFBQUFBQUFXeU1BQXdBQUFBQUFnSzBSZ0FFQUFBQUFBTURXQ01BQUFBQUFBQUJnYXdSZ0FBQUFBQUFBc0RVQ01BQUFBQUFBQU5nYUFSZ0FBQUFBQUFCc2pRQU1BQUFBQUFBQXRrWUFCZ0FBQUFBQUFGc2pBQU1BQUFBQUFJQ3RFWUFCQUFBQUFBREExZ2pBQUFBQUFBQUFZR3NFWUFBQUFBQUFBTEExQWpBQUFBQUFBQURZR2dFWUFBQUFBQUFBYkkwQURBQUFBQUFBQUxaR0FBWUFBQUFBQUFCYkl3QURBQUFBQUFDQXJSR0FBUUFBQUFBQXdOWUl3QUFBQUFBQUFHQnJCR0FBQUFBQUFBQ3dOUUl3QUFBQUFBQUEyQm9CR0FBQUFBQUFBR3lOQUF3QUFBQUFBQUMyUmdBR0FBQUFBQUFBV3lNQUF3QUFBQUFBZ0swUmdBRUFBQUFBQU1EV0NNQUFBQUFBQUFCZ2F3UmdBQUFBQUFBQXNEVUNNQUFBQUFBQUFOZ2FBUmdBQUFBQUFBQnNqUUFNQUFBQUFBQUF0a1lBQmdBQUFBQUFBRnNqQUFNQUFBQUFBSUN0RVlBQkFBQUFBQURBMWdqQUFBQUFBQUFBWUdzRVlBQUFBQUFBQUxBMUFqQUFBQUFBQUFEWUdnRVlBQUFBQUFBQWJJMEFEQUFBQUFBQUFMWkdBQVlBQUFBQUFBQmJJd0FEQUFBQUFBQ0FyUkdBQVFBQUFBQUF3TllJd0FBQUFBQUFBR0JyQkdBQUFBQUFBQUN3TlFJd0FBQUFBQUFBMkJvQkdBQUFBQUFBQUd5TkFBd0FBQUFBQUFDMlJnQUdBQUFBQUFBQVd5TUFBd0FBQUFBQWdLMFJnQUVBQUFBQUFNRFdDTUFBQUFBQUFBQmdhd1JnQUFBQUFBQUFzRFVDTUFBQUFBQUFBTmdhQVJnQUFBQUFBQUJzalFBTUFBQUFBQUFBdGtZQUJnQUFBQUFBQUZzakFBTUFBQUFBQUlDdEVZQUJBQUFBQUFEQTFnakFBQUFBQUFBQVlHc0VZQUFBQUFBQUFMQTFBakFBQUFBQUFBRFlHZ0VZQUFBQUFBQUFiSTBBREFBQUFBQUFBTFpHQUFZQUFBQUFBQUJiSXdBREFBQUFBQUNBclJHQUFRQUFBQUFBd05ZSXdBQUFBQUFBQUdCckJHQUFBQUFBQUFDd05RSXdBQUFBQUFBQTJCb0JHQUFBQUFBQUFHeU5BQXdBQUFBQUFBQzJSZ0FHQUFBQUFBQUFXeU1BQXdBQUFBQUFnSzBSZ0FFQUFBQUFBTURXQ01BQUFBQUFBQUJnYXdSZ0FBQUFBQUFBc0RVQ01BQUFBQUFBQU5oYVNLQUxBRkR6R0dOTWFZc2x5YklzcTVyTEFRQUFBQURnakJnQkJnQUFBQUFBQUZzakFBTUFBQUFBQUlDdEVZQUJPR2R4Y1hINjhNTVBpeTFidjM2OU9uYnNHS0NLQUFBQUFBQW9Hd0VZZ0hQV3ExY3ZMVml3d1AvY0dLTjU4K2JwMWx0dkRXQlZBQUFBQUFDVWpnQU13RGtiUG55NGR1M2FwVTgvL1ZTU3RHSERCdTNmdjE5RGhnd0pjR1VBQUFBQUFKUkVBQWJnbkRWdjNsdzMzbmlqRml4WTRCLzlOWERnUUVWR1JnYTZOQUFBQUFBQVNpQUFBM0JlUm93WW9mVDBkTDN3d2dzNmVQQ2dCZzRjR09pU0FBQUFBQUFvRlFFWWdQUFNva1VMWFgvOTlVcE1UTlRRb1VNVkVSRVI2SklBQUFBQUFDZ1ZBUmlBODlhL2YzOUowazAzM1JUZ1NnQUFBQUFBS0JzQkdJRHpGaFlXSmtrS0RRME5jQ1VBQUFBQUFKU05BQXdBQUFBQUFBQzJSZ0FHQUFBQUFBQUFXd3NKZEFFQWFxNVdyVnJKN1hZSHVnd0FBQUFBQU02SUVXQUFBQUFBQUFDd05RSXdBQUFBQUFBQTJCcVhRQUk0WjVabFdiN0hUcWZUU0ZKYVdwcFY5aDRBQUFBQUFBUU9JOEFBQUFBQUFBQmdhd1JnQUFBQUFBQUFzRFVDTUFBQUFBQUFBTmdhQVJnQUFBQUFBQUJzalFBTUFBQUFBQUFBdGtZQUJnQUFBQUFBQUZzakFBTUFBQUFBQUlDdEVZQUJBQUFBQUFEQTFnakFBQUFBQUFBQVlHc0VZQUFBQUFBQUFMQTFBakFBQUFBQUFBRFlHZ0VZQUFBQUFBQUFiSTBBREFBQUFBQUFBTFpHQUFZQUFBQUFBQUJiSXdBREFBQUFBQUNBclJHQUFRQUFBQUFBd05ZSXdBQUFBQUFBQUdCckJHQUFBQUFBQUFDd05RSXdBQUFBQUFBQTJCb0JHQUFBQUFBQUFHeU5BQXdBQUFBQUFBQzJSZ0FHQUFBQUFBQUFXeU1BQXdBQUFBQUFnSzBSZ0FFQUFBQUFBTURXQ01BQUFBQUFBQUJnYXdSZ0FBQUFBQUFBc0RVQ01BQUFBQUFBQU5nYUFSZ0FBQUFBQUFCc2pRQU1BQUFBQUFBQXRrWUFCZ0FBQUFBQUFGc2pBQU1BQUFBQUFJQ3RFWUFCQUFBQUFBREExZ2pBQUFBQUFBQUFZR3NFWUFBQUFBQUFBTEExQWpBQUFBQUFBQURZR2dFWUFBQUFBQUFBYkkwQURBQUFBQUFBQUxaR0FBWUFBQUFBQUFCYkl3QURBQUFBQUFDQXJSR0FBUUFBQUFBQXdOWUl3QUFBQUFBQUFHQnJCR0FBQUFBQUFBQ3dOUUl3QUFBQUFBQUEyQm9CR0FBQUFBQUFBR3lOQUF3QUFBQUFBQUMyUmdBR0FBQUFBQUFBV3lNQUF3QUFBQUFBZ0swUmdBRUFBQUFBQU1EV0NNQUFBQUFBQUFCZ2F3UmdBQUFBQUFBQXNEVUNNQUFBQUFBQUFOZ2FBUmdBQUFBQUFBQnNqUUFNQUFBQUFBQUF0a1lBQmdBQUFBQUFBRnNqQUFNQUFBQUFBSUN0RVlBQkFBQUFBQURBMWdqQUFBQUFBQUFBWUdzRVlBQUFBQUFBQUxBMUFqQUFBQUFBQUFEWUdnRVlBQUFBQUFBQWJJMEFEQUFBQUFBQUFMWkdBQVlBQUFBQUFBQmJJd0FEQUFBQUFBQ0FyUkdBQVFBQUFBQUF3TllJd0FBQUFBQUFBR0JyQkdBQUFBQUFBQUN3TlFJd0FBQUFBQUFBMkJvQkdBQUFBQUFBQUd5TkFBd0FBQUFBQUFDMlJnQUdBQUFBQUFBOFhiS2FBQUFnQUVsRVFWUUFXeU1BQXdBQUFBQUFnSzBSZ0FFQUFBQUFBTURXQ01BQUFBQUFBQUJnYXdSZ0FBQUFBQUFBc0RVQ01BQUFBQUFBQU5nYUFSZ0FBQUFBQUFCc2pRQU1BQUFBQUFBQXRrWUFCZ0FBQUFBQUFGc2pBQU1BQUFBQUFJQ3RFWUFCQUFBQUFBREExZ2pBQUFBQUFBQUFZR3NoZ1M0QUFBQUFnZWQwT3UrUUZCL29PZ0FBQUtvQ0FSZ0FBQUFrNlFWSjRZRXVBZ0FBb0NvUWdBRUFBRUE2Rlg0WlkwWUZ1aEFBQ0JUTHNsNElkQTBBcWdZQkdBQUFBUHpTMDlQbkJyb0dBQWdVcDlOSkFBYllGSlBnQXdBQUFBQUF3TllJd0FBQUFBQUFBR0JyQkdBQUFBQUFBQUN3TlFJd0FBQUFBQUFBMkJvQkdBQUFBQUFBQUd5TkFBd0FBQUFBQUFDMlJnQUdBQUFBQUFBQVd5TUFBd0FBQUFBQWdLMFJnQUVBQUFBQUFNRFdDTUFBQUFBQUFBQmdhd1JnQUFBQUFBQUFzRFVDTUFBQUFBQUFBTmdhQVJnQUFBQUFBQUJzalFBTUFBQUFBQUFBdGtZQUJnQUFBQUFBQUZzakFBTUFBQUFBQUlDdEVZQUJBQUFBQUFEQTFnakFBQUFBQUFBQVlHc0VZQUFBQUFBQUFMQTFBakFBQUFBQUFBRFlHZ0VZQUFBQUFBQUFiQzBrMEFVQUFHQVhzYkd4RnprY2ptR1NIanUxYUxMWDYxMjRkZXZXN3dKWEZZSk5mSHg4WkY1ZTNzMlNPa202V2xKVFNWR1M2Z1Mwc0ZPY1RxY0pjQWtGa281S3lwQzBSZExHME5EUXQxSlRVN01DVzVZOUJIdjdDd0swUDZDV29uODhxeHJmUDFxQkxnQkF6ZWI3UXlrdExZMytCTFZTbHk1ZDZoNDdkdXdteTdLR1MrcGV5aVpHMG4rTU1Rc2FOV3IwOXZyMTYzT3F1VVFFaWZqNCtDWWVqK2N4eTdLR1Nxb2Y2SHBxbUJQR21FVmhZV0dUVTFOVGZ3eDBNVFVSN2E5Q2FIKzFDT2UybGNQcGRFNVM0UmVDazlQUzBpWUZ0cG96bzMrc2tCclZQL0pMRGFCQ09FbEFiZVZ5dVp6R21MOUxHaWlwc1NTRmhZV3BhOWV1NnRldm40d3hXclZxbFQ3ODhFTjVQQjdmYnBtU2xscVd0Y0R0ZHFjRnFIUUVnTXZsdXQwWTg2S2tCcFpscVYyN2R1clVxWk91dXVvcU5XM2FWSkdSa1FvSllXQytKT1huNXlzckswc1pHUm5hc1dPSE5tN2NxRTgvL1ZUR0dFazZibG5XUDkxdTk2dUJyck1tb2YyVkgrMFBuTnRXanBvU2dORS9scDhkK2tkK3FRRlVDQ2NKcUUzYXQyOGZuWk9UTTlEaGNQemRHQlByVzM3NTVaY3JJU0ZCUFh2MlZHUmtaTEY5c3JLeXRHYk5HaVVsSlduMzd0Mys1WlpsYmZWNnZRdnExcTI3ZFBQbXpVZXE3MTJnbWxsT3AzT2lwRW1TMUtkUEg5MTU1NTFxMXF4WllLdXFZUTRlUEtpNWMrY3FPVGxaa21SWjFtTnV0L3R4Rlk2d1JObG9mNVdBOWxlN2NHNWJPV3BBQUViL1dBbHFXdi9JTHpXQUN1RWtBYldBdytWeVhYZHF0TmROa3NJa0tUSXlVajE3OWxSQ1FvSXV2L3p5Y3IzUTd0MjdsWlNVcERWcjFpZ3J5ejlkZ2tmUzJ3NkhJM0hMbGkzL2tlU3RndmVBQUxqeXlpdkR3c1BERXlVTkNnOFBOOU9uVDdjNmRlb1U2TEpxdEkwYk4rcWhoeDR5dWJtNWxxVEZ1Ym01STNidTNPazU2NDYxRU8ydjh0SCthZ2ZPYlN0SE1BZGc5SStWcjZiMGo5d0ZFZ0NBVXNUR3hsN1V0bTNieVU2bjgxdGpUSXFrQVpabGhjWEh4MnZxMUtsS1NVblJ1SEhqeWgxK1NZVWp4Y2FORzZlVWxCUk5uVHBWOGZIeHNpd3JUTklBcjllNzF1bDBmdXQwT2lmRnhzWmVWRlh2QzlVblBEejhLVW1EWW1KaWxKaVl5TWwxSmVqVXFaTVNFeE90bUpnWVNSb2NIaDQrUGRBMUJTdmFYK1dqL1FIMlFQOVkrV3BLLzBpcURhQkMrSllNZGxMV2hQYk5talZUdjM3OTFLZFBIMTF3d1FXVmVzd0RCdzVvMWFwVldybHlwVEl5TW55TG1UaS9obXZidG0wL3k3S1NHamR1YkJZdlhteFZkcnVwN1E0Y09LREJnd2Viek14TVMxSy90TFMwVllHdUtaalEvcW9XN2MvZU9MZXRITUU2QW96K3NXb0ZlLy9JTHpXQUN1RWtBWFp3cGdudEV4SVNGQmNYSjRlamFnZE5lNzFlZmY3NTUwcEtTbUxpL0JvdUxpN3VEd1VGQmRza1JUMzMzSFBxMEtGRG9FdXlwVTJiTnVuZWUrK1ZwS04xNnRScDgvbm5uMzhmNkpxQ0FlMnZldEQrN0l0ejI4b1JqQUVZL1dQMUNPYitrZHNaQUFCcXBmT1owTDRxT1J3T3hjZkhLejQrL3ZTSjh4dExHbTJNR2UxeXVaZzR2d1lvS0NoNFFWTFVvRUdET0xtdVFoMDZkTkRBZ1FPMWRPblNxRk9mZVo5QTF4UU1hSC9WZy9ZSDFEejBqOVVqbVB0SFVtMEFGY0szWktoaEttMUMrK3JDeFBrMVMyeHNiSnpENGZpc2VmUG1ldjMxMXhVV0ZoYm9rbXpONC9Gb3dJQUIycmR2bjR3eGNlbnA2VnNDWFZNZzBmNnFGKzNQbmppM3JSekJOZ0tNL3JGNkJXdi95Q1Q0QUFEYnE0b0o3YXNMRStmWExBNkhZNElrRFJzMmpKUHJhaEFXRnFhaFE0ZEsrdld6cjgxb2Y5V0w5Z2ZVSFBTUDFTdFkrMGRTYlFBVndyZGtDRmFCbU5DK3VqQnhmbkNLalkyTmRUZ2M2VTJhTkZGU1VwSkNRME1EWFZLMTI3NTl1MXExYXVWLzd2RjRkUGp3NFNyOVhjdkx5MU8vZnYxMDZOQWhHV05pMDlQVHQxWFp3WUlZN1kvMmg4ckJ1VzNsQ0tZUllQU1BnUkdNL1NNandBQUF0dUp5dVp4T3AzTjJWbGJXUWN1eVhwWFVQU3dzVERmY2NJUG16Sm1qbFN0WGF1VElrVFUyL0pLa0N5NjRRUC84NXorMWF0VXF6Wmt6UnpmY2NJUEN3c0lzU2RkWmx2VnFWbGJXUWFmVE9kdmxjamtEWFd0dDRuQTQ3cEdrUVlNR1Zmckp0VEZHU1VsSlJXK080RGQvL255TkhUdFcrZm41SmRaOTl0bG54WjV2MkxEaHJNZEtUazdXdm4zN3pxdk91KysrdTlqejdkdTNhL3o0OGVmMVd1VVZHaHFxUVlNR1NaSXN5N3EzU2c4V3hHaC90RDhBcGF2Sy9oRmxDOGIra1ZRYlFJWHdMUm1DUWJCTmFCOElwMDJjNzE5dVdSWVQ1MWVETGwyNmhHUmxaV1U0SEk2WS8vem5QMVhTM2g1NTVCR0ZoWVZwMHFSSmtxVGp4NDlyMnJScHlzN09WbFJVbEk0Y09hS0pFeWNxSmliR3YwL256cDJMaFE1Rm43dGNMalZyMWt5U2xKR1JvUzFiQ3FmbmVQWFZWL1grKys5ci92ejU2dHExNnhscjZ0Ky92MkppWXJSeTVVcEowcmZmZnFzLy92R1Avdlc5ZXZWU1JrYUdIbnJvb1lwL0FHZVFsWldsN3QyN3krdjFIcjdra2t1YUxsKyt2S0JLRHhoa2FIKzBQMVFlem0wclI3Q01BS3VPL2hGbEM3YitrYnRBQWdCcUt2K0U5cm01dVRkWmxoVm1qQW5xQ2UyclVtUmtwQVlNR0tBQkF3YWNQbkYrckdWWnorWG01ajd0ZERxWk9MK0tIRHQyN0ZyTHNtSmlZMk9yN09UNjRZY2YxaE5QUEtGRGh3NHBKU1ZGeTVjdjE0QUJBM1RiYmJmSjRYRG83YmZmMXJCaHc5U3RXemYxN2R0WDY5YXQwNGtUSjVTUWtPQi9EZC96cEtRa2hZV0ZLVGs1V1pMVXNXTkgvemEzM25xcjNuMzNYYTFjdWJMRWlKMjc3cnBMUFh2MlZOKytmWXN0OTMzRDI3bHpaNzN4eGh2KzVhTkdqZExPblR1THZjNklFU04wODgwM1Y5NEhvOEwyMzZaTkc2V25wLy9tbTIrK3VWYlNSNVY2Z0NCSCs2UDlBU2hkZGZTUEtGdXc5WThFWUFDQUdpVTJOdllpeTdMdXNDeHJtREdtdVNSWmxxVnJycmxHQ1FrSjZ0cTFhNjJmM05RM2NmNzk5OSt2RHovOFVFbEpTZnJzczgvQ2pERUR2Rjd2QUtmVHVVL1N5MTZ2ZCtIV3JWdS9DM1M5ZG1CWjFsOGxxVk9uVGxWMmpJWU5HK3FwcDU3UytQSGpGUjBkclpreloyclNwRWxhczJhTmY1c2xTNVlvT1RsWlU2ZE8xY3laTTdWczJUSWxKU1g1MTNmdTNMblk4OUk0SEE1Tm1qU3AyRWdlcWZCeXN0VFVWRTJiTnEzWThwOS8vdGtmUUdSblo2dG56NTZTQ29PR0hUdDJhUFhxMVpvd1lZS2VlKzQ1VFpzMnpUL3FwN0oxNnRSSjZlbnB2cDlGclFvZ2FIKzBQd0NscTQ3K0VXY1dUUDBqQVJnQUlPalplVUw3cXVTYisreUdHMjQ0ZmVMODVwSWVjemdjRTUxT0p4UG5WNDYrVXZXY1lELzU1Sk1hTTJhTS8xSzB1blhyYXY3OCtkcS9mNzhhTldxa2xKUVV2ZkxLSy83dC8vNzN2L3NmNStYbEZYdmN2MzkvU1ZKT1R2RWYvYVdYWGxyc3VjZmowZFNwVTB1OGhpVEZ4TVFVQzBGODNuenpUWFhyMWsxMTY5YlZWMTk5SmEvWHE2MWJ0MnJzMkxIbjhhN1BybE9uVHBvMWE1YU1NZjBramFtU2d3UXYydDlwYUg4QVRxbTIvaEdsQzZiK2tRQU1BQkMwWEM2WDB4ano5NnlzcklHV1pUV1dDa09kcmwyN0tpRWhRWEZ4Y1hJNHVKOUxlZmdtenYvSFAvNmh6ei8vWEVsSlNmcnd3dzh0ajhkem5XVloxMlZsWldVNm5jNmxsbVV0Y0x2ZGFZR3V0eWFKalkxdExPblM2T2hvdFdqUm9rcU9zWGp4WXMyZlAxLzE2OWZYbWpWcjlPMjMzMnJGaWhXUzVBOFJIbmpnQWIzeHhoc2x3b1RaczJmN0gvdEd4MGlGazlQNlhzTjNDVnBpWXFKZWVlVVZlVHdlYmQ2ODJiL3Q5T25UOWROUFAwbVNoZ3dab3BFalIrcXZmLzJyZi8zZi92YTNFalg3YnRDUW5aMnQzTnhjT1J3T0xWNjhXQ0VoVlhQNjJhSkZDMFZGUmVubzBhT1h1bHl1Um02MysxaVZIQ2pJMFA1b2Z3QktWeDM5STg0dW1QcEhBakFBUUZCaFF2dXE1WEE0RkI4ZnIvajQrTk1uem04c2FiUXhaclRMNWFwUkUrY2JZMHhaNnl6THF2SkpqT3ZVcVhPVk1VWVhYM3h4bFIxajhPREJHang0c0Q5QThIcTlHanAwcUNUcDZOR2paOXgzMkxCaC9zZSswVE5lcjdmVUlHRDQ4T0VhUG55NDJyZHZMNm53N24vUFBQT01ObTdjcU9lZmYxNkRCZzNTM0xsemRkOTk5K25BZ1FPNjY2NjdKS25ZdkV1bjI3VnJsN0t6czVXUmthR21UWnVXLzAyZkk4dXlkUEhGRjh2dGRzdXlyS3NrYmFxeWd3VVIyaC90RDBEcHFxTi94TmtGVS85SUFBWUFDQWExYmtMN2d3Y1BLaVltcHRoOFpiLzg4b3RPbmp5cDMvM3VkOVZTQXhQblY1cldrblRKSlpkVTJ3RWREb2NXTFZvazZkY1JPR1VwR2c1MDd0eFprcFNibTZ1Y25Kd3lMMEdUQ3UvY05IbnlaQjA4ZUZDTEZpM3lod2ZObXpmWGdnVUxkUGZkZDZ0Ky9mcUtpSWpROHVYTFMrd2ZFUkdobDE5K1dkdTJiVk85ZXZXMFpjc1c5ZW5UNS96ZWNEbGRjc2tsY3J2ZE1zYTBWdTBKSUdoL3REOEFwYXYyL3JFNmJOKytYYTFhdGZJLzkzZzhPbno0OERsTkIxSlFVS0RNekV6RnhNUW9MeTlQb2FHaFZWR3FYN0QwajF3M0FnQW9wblhyMWhmZWNzc3RkYXJqV0xHeHNSZTFiZHQyc3RQcC9OWVlreUpwZ0dWWllmSHg4Wm82ZGFwU1VsSTBidHk0b0ErL1VsTlROWGJzV0owOGViTFk4dFdyVjVjNjRmUGV2WHMxZVBCZ25UNXdhZnIwNlhyLy9mZXJ0TmF5K0NiT1QwbEowZFNwVXhVZkh5L0xzc0lrRGZCNnZXdWRUdWUzVHFkelVteHM3RVVCS2JBS1hYcnBwZUZ4Y1hFVkdSclNTbEsxZnNQc0c0RXpkT2pRczQ3QUtVMVdWcFl1dmZSU3JWaXhRaXRXckZEZHVuVkxiTE54NDBaZGR0bGxXcmh3b1g3Lys5OFhXeGNWRmFWNTgrYXBYNzkrdXVXV1d6Unk1RWpOblR0WGh3OGYxc3laTXpWeTVFaTkvUExMa3FTVksxZHE1TWlSV3J0MjdmbTkyWFBnK3lQSDYvVzJPc3VtZGtMN28vMEJ0bFFKNTZUbjFEOGFZNVNVbENTUHgxTmkzZno1OHpWMjdGamw1K2VYV1BmWlo1OFZlMzc2SFd4TGs1eWNySDM3OXBXcnJ0UGRmZmZkeFo1djM3NWQ0OGVQUDZmWCtQNzc3elZreUJCNVBCNE5IanhZNzd6enpsbjNtVEJoZ2dvS0NzN3BPRDdCMGo4eUFnd0FVRXhJU01pRVBYdjIvTlhsY3IzdDlYcmZhdFNvMGZyMTY5ZVgvTmYrUEZYM2hQWlhYMzExaVQrZWZQYnYzNjh0VzdiNG4zZnIxcTNFTnNlUEgxZFlXRmlKTzB2ZWROTk51dWVlZXlSSlRxZFRiN3p4aHU2NTV4N05temRQRG9kRFdWbFpldkhGRi9YODg4K1hlTTFubjMxV0owNmMwTTAzMyt4ZmxwQ1FvTFZyMThydGR1dlZWMS8xTDU4eFk0WmF0bXhaYlA5bHk1YnAxVmRmVlVaR2hscTBhS0d4WThmcW1tdXVLY2VuY1hZMWNlTDh1TGc0elpneFExMjdkdlV2Vzc5K3ZTWk1tRkN1L2FPaW9xSUtDZ29PT0ozT2pjYVl0N3hlNzRwdDI3YnRMKy94alRHWFNhclcrVVY4STNEeTh2TDg3ZWlOTjk1UVptYW0vOUt5OGVQSHEzSGp4a3BJU1BEdjE3aHhZL1h2MzErUFBQS0kvdkNIUDVUNjJsNXY0VUMvczQyV2lZaUlVRVJFaExLeXNyUnc0VUwvQk1NTkd6YlU3Tm16RlJNVG94OSsrRUZlcjFlREJnM1M2dFdydFh2Mzdpb050SnMzYnk1SnNpenJzaW83U0pDaC9kSCtBTHVxNkRucHVmYVBsbVVwTlRWVjZlbnAvaHQ5SEQ5K1hOT21UVk4yZHJhaW9xSTBac3dZVFp3NHNkaWRhc2VPSFZzczlKbzRjYUwvdWN2bDh0OTlOaU1qdzMvZW1aV1ZwVW1USm1uKy9QbkZ6bDlLMDc5L2Y4WEV4R2pseXBXU3BCTW5UaFNiKzdCWHIxN24zTGZWclZ0WFhxOVhZV0ZobWpObmpwNTU1aGxkZDkxMWF0Q2dRYW5iZTcxZXJWbXpSbE9tVERtbjQvZ0VTLzlJQUFZQUtNR3lyQ2JHbURzdHk3cnoyTEZqUjV4T1o1SmxXVzhkTzNicy9UMTc5dVNlejJzR2FrTDcwTkRRVWtkaFNmTFBNK1B6d1FjZkZIdStZc1VLTFYyNlZDKzk5SktpbzZOTGZZMysvZnZyNU1tVHlzL1BWM1oydG5yMzdpMnA4Sktlbkp3YzNYbm5uWkxrdjB2WnNtWExkT2pRSVgzd3dRZDY5TkZITlc3Y09FVkZSV240OE9GNjhNRUg5YWMvL1VsdnZQR0dwa3laVXVibmNlVElFYzJZTVVOTm1qVFI2NisvcnJGangycnQyclVLRHc4di93ZFREalZsNHZ4ZXZYcHB3WUlGL2hOSVk0em16WnVuVzIrOVZaczJsWHVVdlNXcHMyVlpuZXZVcWZPYzArbjgxTEtzdC9MeTh0NzY0b3N2dmozTHZvMGxWZW5jZEptWm1YcjY2YWYxeXkrL0tDVWxSWkdSa1ZxMmJKbGVlKzAxM1hERERUcDY5S2lHRHgrdWtKQVEvMG54azA4K3FVMmJObW4zN3QyNjQ0NDdOSDc4ZUEwWU1FQnQyclRSYzg4OXAvajQrRktQODlCRER5azZPdG8vNTFKVVZKU2t3ajhNaWs0ODd2UEJCeC80dytDOHZEeEZSRVJvK3ZUcCt1Njc3L1RNTTgvbytlZWZsOFBoMElnUkl6UnAwaVF0V0xCQTllclZxNUxQcWNqUG9IR1ZIQ0E0MGY1b2Y0QnRWZkNjOUp6N3g0Y2ZmbGhQUFBHRURoMDZwSlNVRkMxZnZsd0RCZ3pRYmJmZEpvZkRvYmZmZmx2RGhnMVR0MjdkMUxkdlg2MWJ0MDRuVHB3b0Z2YjduaWNsSlNrc0xFekp5Y21TZnIzaGh5VGRldXV0ZXZmZGQ3Vnk1Y29TSThidXV1c3U5ZXpaVTMzNzlpMjJmTkNnUVpJS0x5Y3Zlbm41cUZHanRIUG56bUt2TTJMRUNOMTg4ODN5ZXIybEJtekdHSjA0Y2NKL2Fib2s5ZTdkVzhlUEh5K3g3ZHExYXhVWkdTbkxzczc3WEQxWStrY0NNQURBR1ZtV0ZTM3BEbVBNSFpHUmtWbHQyN1pOdGl6ckxjdXkzbk83M1NmT3RHOHdUR2lmbDVkWDZoM0NmT3RLazV1YnE1a3paMnI3OXUzNjdydnZ0R3JWS3UzY3VWTWpSb3pRbi83MHAyTGJIanAwU0I5Ly9IR3haUzZYUzI2MzIvL2NkOEtUazVPanRXdlg2dW1ubjFiZHVuWFZ2WHQzZmZEQkIrcmV2YnRhdDI2dC92MzdLenM3Vy9YcTFkUG16WnZWb1VPSFV1dnpUZndzRlU0dy9kSkxMK25Ja1NQK2J4Z3JXN0JQbkQ5OCtIRGRmUFBOK3ZUVFQ5V3VYVHR0MkxCQisvZnYxNUFoUS94L0dKK0hkc2FZZGlFaElmOXlPcDNwa3Q2eUxPc3R0OXU5cTVSdEcwbUZJMUtxeXB0dnZxbUlpQWk5K3VxcmV2SEZGM1hvMENFbEppYktHS08zMzM1YmI3Lzl0cnhlcjR3eG1qVnJsdWJQbjYvRXhFUTkrZVNUZXZ6eHgyVlpsbTY1NVJZOTlOQkRtanAxcXRhdVhhdlhYMzlkdWJtNThuZzgvc3R4MzN2dlBWMSsrZVdhTld1VzVzNmRxNkZEaCtyRWlSUCs5WlpsYWNPR0RjclB6MWQrZnI2NmRPbWlKNTU0UXRPblQvZVBSQXdKQ1ZIZHVuVTFiZG8wUGZUUVEvNTVTbnIwNktHUFAvNVljK2JNMFpneFZYTVg5Q0kvZzBaVmNvRGdSUHVqL1FHMXdubWNrNTV6Lzlpd1lVTTk5ZFJUR2o5K3ZLS2pvelZ6NWt4Tm1qVEovMFdtSkMxWnNrVEp5Y21hT25XcVpzNmNxV1hMbGhYN3NyVno1ODVsZnZucTQzQTROR25TcEdJanlhVEN5eGxUVTFNMWJkcTBZc3QvL3ZsbmZ3Q1duWjN0dnluSmlCRWp0R1BIRHExZXZWb1RKa3pRYzg4OXAyblRwdm5QQ1kweE9uNzhlTEh6VWtrNmVmS2t1bmZ2WHVybG1oNlBSKzNidC9mdmM4c3R0K2lISDM2UUpMVnIxMDYrK3d2bDVlWHA5ZGRmTDljY2E4SFNQMWI1blpFQTJKdlQ2VFNTbEphV1JuOWlFMDZuYzY2a2Y1WmoweE9TMWhoajNnb0xDMXVkbXBxYWRXcTVmMEo3U1RkSkNwTVVzQW50MjdkdnI4MmJONWQ3WFdwcXFwNTY2aWxkZWVXVmV1U1JSOVN4WTBkdDNyeFp5Y25KZXVtbGw5UzZkV3VOSGozYVA1UzdZOGVPSlU1ZWZ2amhCMTE0NFlYKzUwVXZ0VHg2OUtnbVQ1NnNuSndjblR4NVVpZFBubFJPVG81KytlVVhIVDkrWEY2dlYvWHIxMWZEaGczMXpqdnZsTGowOG5RYk5telFqQmt6dEdyVnFpb1pRWGNtcDAyYzcxdnNrVlN0RStjYlk4eWpqejZxSDMvOFVTKysrS0lHRGh5b0xsMjZhT1RJa2VXNkMyUmNYRnpUZ29LQ2crVTgzSmZHbUxja3ZaV2VudjZGSk9OME9nOUordTM3Nzcvdkg2MVMyVHdlVDVsdHdldjErc01IWTR3c3kxS2RPblgwK09PUHEzUG56dXJTcFl0LzIrenNiRTJZTUVGZHVuUlJRa0tDRmk1Y3FLVkxsNnByMTY1NjVKRkhsSitmWCtyZCtVNC9sby9ENFNpejNlM2Z2Ny9FNWNkZXIxYzVPVG1xWDcvK09iejc4anR5NUloNjlPZ2hTWWZTMHRLYVZNbEJnZ3p0ai9hSHlzVzViZVZ3T3AyVEpEMG1hWEphV3RxazgzeU5DcDJUVnJSL0hETm1qSDc4OFVkSmhaY016cDgvMzkrM0RCa3lSSys4OG9xa3dzQ3JhQWkwYTljdWZmTEpKNUlLcCtMd25UUHUyN2V2Mk5RYnAvTjRQQm82ZEtpKy92cHJwYVNrNkRlLytjMVphM3p6elRmOWM0RDE3dDFiS1NrcHV1MjIyN1IwNlZLRmhJU29vS0JBMTF4elRZa0F6QmlqYTY2NVJxbXBxWEk0SEZxL2ZyMnV1T0lLTlduU3BFUUE1dE9uVHgvTm5UdlhmNDdicDA4ZnZmRENDMlZlMGw1VXNQU1AvRklEcUJEZlNRSWdLVm1GbzJUdU5jYTA5UzJNajQ5WFFrS0N1bmJ0ZXRZd3B5cVVkdzZ3YjcvOVZ2LzYxNy8welRmZjZILy85Mzk5LzBqTDVYTHBzODgrVTUwNmRaU1RrNlBFeEVTOTl0cHJ1dm5tbTNYZmZmZXBVNmRPNVJvQjV0dkdHS1BWcTFlclhyMTZxbGV2bmlJaUluVDMzWGRyMmJKbGF0Q2dnUm8wYUtBNmRjbzMzNnZiN2RiRER6K3NhZE9teWVWeW5mTm5VMWs4SG84Ky9QQkRKU1VsS1RVMXRlaXF6eVhGVmZYeDNXNjM5dTdkcS8vNW4vL1JIWGZjb2VYTGx5czVPVmtSRVJGVi9ibDhvOEkyLzRBeEpuVHo1czBCYWVObEtTZ29LTFV0WldkblYrbG9vVUR5bmJSTHlrMUxTeXM1czdvTk9aM09YRWxodEwvQUs5citKQzBNYkRXb2dIOUtCR0FWVlNRQUN3VGZPZW1MeHBoeTk0K0xGeS9XL1BuelZiOStmYTFaczBiOSsvZlhpaFVySk1uLytHOS8rNXZlZU9NTi8vK2x3Z0NzNkFpeG5qMTcra2RXRmYyeTFYYyttSmlZcUZkZWVVVWVqNmZZRjdGVHBrelJ4bzBiZGZUb1VUVnAwa1FqUjQ0c2R1bDNhVmMwekprelIrSGg0Y3JQejFkQ1FvSTJidHhZN0VzTFh3QjIrdHhlNjlhdFU2OWV2ZlQ2NjYrclFZTUd1dkhHR3pWMzdseGRmdm5sWlFaZ25UdDMxanZ2dk9NUEU2Ky8vbm90WHJ4WVRacWNQYzhLbG4rZnVRUVNRSVVZWTlaYmx0VWwwSFVnS0JqTHNzenBkemFVVk9KdWg5VnAxcXhaWlY1S1dIUitxRWFOR3NucGRPcnBwNTh1TmpxZ1M1Y3UvcUhlZGV2VzFlalJvOVduVHgrNTNlN3pHbkZsV1paL2NtZVB4Nk1USjA3SXNpeC9TT2Via3lFbko2Zk1lY2NrNmFlZmZ0S1lNV1AwOU5OUEJ6VDg4dkdOL2dpVUZpMWE2UHJycjFkaVlxTHV1ZWVlNnZvRHU4dzJId3pLQ2xMdEdqNGd1TkQreWpWcUJVSEtHRk90bC9MYmtUSG1ZOHV5OGhXWXpPRzgvbjBlUEhpd0JnOGU3TCs4MEhmSFcwbG52ZVB0c0dIRC9JOTlVMng0dmQ1U1I3VU9IejVjdzRjUDk4OUZhNHpSTTg4OG80MGJOL3JuUDV3N2Q2N3V1KzgrSFRod3dELzFSZEY1djA2M2E5Y3VaV2RuS3lNalEwMmIvbnBqNjRLQ0FvV0hoL3NET2EvWHEvajRlSVdGaGFsSmt5Ykt5TWpRVjE5OXBTdXV1T0tNVjJoa1pXWEo0L0dvY2VOZnAvREt5OHNMcWk5ZXlvTUFERUNGcEtlbm4vbTJKYWh4em1XNHVXVlo3M3E5M3JmcTE2Ky9ldE9tVGIrY1dyNzQ2cXV2N3U3MWV2OHU2YWJVMU5UdzFOUlVOV3pZMEg4SjVKLy8vT2VxZXdPUy92dmYvK3JlZSs4dGRkMmhRNGYwdTkvOXJzVHlOV3ZXYU1TSUVZcUxpMVBEaGcyTHJidnV1dXY4ajMvNTVSZHQyclJKL2Z2Mzl5L3puU2dWVlhSWlRzNnZOMHI4OXR0dk5XclVLRW1GTndHSWlJalF5Wk1uMWJkdlgvK2xQWFhyMWxXVEprMDBaODZjTXQvajFxMWJkZkhGRit2cXE2OHVjNXVxdG12WEx2OGxrTC84NHZ2eEsxZlMyOGFZeFBUMDlBOVVEWmRBU2pKUzRiZXo3NzMzbm02NjZTYi9pdko4ZzM4dWwwQmFsclhUNi9XK1pWbldXMmxwYWR0VmVBbmszeVg5TmpzN3U4YWRDQjQ4ZUZBeE1USEY2djdsbDE5MDh1VEpVbjlQZ2wyUnlYdVBCYktPYW5aTVFkYitmdjc1WngwN2Rrd1hYM3p4R2JlemMvc3p4Z1JxNUFzcXg3WkFGMURUcGFlbnZ5OHB0Q0t2VWRGelVxZlQrUzlWb0gvMDNmRldVckh6dnRJVURhZDhFOHZuNXVZcUp5Zkh2Mi9SODBHZnJLd3NUWjQ4V1FjUEh0U2lSWXY4NFZYejVzMjFZTUVDM1gzMzNhcGZ2NzRpSWlLMGZQbnlFdnRIUkVUbzVaZGYxclp0MjFTdlhqMXQyYktsMkYxMHM3T3ppNTNYNXVUaytHOEUwcUpGQzIzZnZsMkppWWw2OXRsblMzMWZlWGw1Q2drSlVXcHFxcTY4OGtvVm5Wa2lKeWRIZGV1V2J6QlhzUHo3VEFBR0FEZ1hXWkpXcVhCWWVVb1pFNDU2dDJ6WnNrN1N1dmJ0MjBmbjV1YmVidjMvOXU0OU9xcnk3UHY0Ync4NUVLTUkrTnBpOVlGUXNla3lSV0FtaUJURUZJb1Z1b2dJVWl3VnFGS3gwZ0o5V3RHc0Fzb2JCTk5xQ29oYUVvWFM2c3NoY2o0SWhJcWNGRkVTQktYQ3NpcFlEbmtRUWhoTUlET1p1ZDgvd3V3bk1Ra2tKSm1aVEw2ZnRWeHJzdmVldmE4a2wzYzIxOXo3dWkxcnpMbHo1N3JtNU9Rb0p5ZEhpWW1KU2sxTjFjQ0JBeHVsQ2Y0dHQ5eGlUMFZmdFdxVjJyWnRxejU5K3RqVHdDdE9VNjhTdk4rdmpSczMxbmlqOU0zWlZuUG16S215emVWeVZicEd4U25rSFR0MjFNYU5HKzFybFpTVWFPREFnVnE3ZHExOVRHQkZ5V1BIanVuNjY2K3ZOcFllUFhwVWFjZ2ZERzYzMjE2MTZOQ2hReFYzN1pXMElEWTJkbEd3bStBSEJINU8wZEgxdXQrdVRyNms1UTZIWS9tZVBYc09WYlBmTGtBMFZnK20ydGk5ZTdlV0xWdW05UFQwU3F2Y3JWKy8zbjQwb3FJalI0NW96Smd4V3I5K2ZhWHRHUmtaU2twSzBvZ1JJMnE4MXJ2dnZxc2YvdkNIa3NyN2o5eC8vLzJTeWxkT3JlNGZDVHQzN3F5MCtsVmpLUzR1RHJ4c2xnV3dVT1pmd0tGRGgvVDQ0NDlyeXBRcGx5eUFSWHIrN2QyN2QxNmpYeEJvM21welQxcXY4YkV1TThDcURkRHRWcWRPbmJSNDhXSkpxblljMnI1OXUyNjU1Ulk5Kyt5emlvbUprYy9ucy9lMWFkTkcyZG5aS2kwdFZkdTJiZFdtVFJzNW5VN2RmLy85K3NjLy9xR0RCdy9hSDlLdVdiTkdZOGVPVlc1dWJxVUMyRmRmZmFYcnI3KytVa3lCZ3RodHQ5Mm11WFBuYXNDQUFVcEtTcExYNjlYNTgrZTFmLzkrU2VXTExuM3l5U2Rhc1dLRkZpMWFaSzkwTHBYUExQTjRQTFZlZ1R4Yy9qNVRBQU1BWE01cFNhc2REc2Z5b3FLaXQycXg1TFR0WWlIa1JVa3ZKdFFwak5vQUFCYytTVVJCVkNjbmQ3czRLK3dYaHc0ZGF2UGNjODlwOXV6Wit0R1BmcVRCZ3dlcmUvZnVEZDdFdmJDd1VIUG56bFY2ZW5xbDdkOHNCUHpzWnovVEwzN3hpenFmUDlBbnJMYjdSbzBhcFUyYk5xbXdzRkRHR0RrY0Ruc0cyT0RCZysxUEJtTmlZaFFYRjZjV0xWb29QVDFkblRwMXFuS3V6ejc3VEI5Ly9MRkdqaHhaNTdqcnl1LzM2LzMzMzlmcTFhdjE5dHR2VjF3OTg0eWsvK2R3T0JiczJiTm5iNk1IRWx5N0xNdGE3dlY2Vit6ZnYvK0x5eHg3VnFwMGN4Y1NUcWRUT1RrNUdqOSt2TEt6cytWd09PUjJ1NVdWbGFXNWMrZFdPWDcyN05rcUtTblIwS0ZEN1czMzNudXZjbk56bFplWHAwV0xGdG5iLy96blArdldXMitWSkJVVUZHamh3b1YyQVNJek05TXVRUHpsTDMrcHRnQXhlZkprYmR1MlRVT0dESkhmNzYvMi8vV2lvaUp0MmJLbFhqK0RjTG5CRHJLd3lEOUoyclJwazZaUG55Ni8zNjlwMDZaVjJaK2FtbXJQZ0NYL0FGeUJ1dDZUMW10OERNd0E4M3E5OWxpVms1T2pvcUlpKzlIR3laTW5xM1hyMXBYdUxWdTNicTBoUTRib2ozLzhZNDBONGdPei9pc1dxNm9USHgrditQaDR1ZDF1TFZ5NFVIMzY5SkZVdmxybGl5KytxT3V1dTA1SGp4NlYzKy9YZ3c4K3FQWHIxK3ZRb1VQMjQ0eWZmZmFadnZ2ZDc5cDl3ZmJ2MzIrdkVObXlaVXQ1UEI1N3hlenAwNmZycmJmZVV1Zk9uZlhZWTQvSjVYSXBLU2xKaXhZdDB1blRwNVdhbW1ySGRmNzhlY1hHeHRiNjNqMWN4a2NLWUFDQUtvd3gveU5waGFUbDExNTc3YmF0VzdlVzFmZWNGd3NrNDFOU1VpYWRQWHQyc0dWWlk3eGViNy9jM0Z3ck56ZFg3ZHExVTJwcXFnWU5HcVR2Zk9jNzlmNGUzRzYzL3ZDSFA2aDc5KzZhTld1V1RwOCtiWC95ZHJtbHFXdHI4K2JOMVc1M3VWdzE3aHM2ZEtqaTR1SXFUU0h2MzcrLzVzK2ZYMmsxeWJ5OFBHVmxaVlZiL0pLay9QeDhiZGl3b1ZFTFlNZVBIOWVhTld1MGR1MWFGUlFVQkRZYlk4dy9KUzI0OXRwclYyM2R1clhxZlA2bXlTOXBoNlJsUHA5djViNTkrNDdWNGIxRmtpcXVoQmwwUTRZTTBmbno1KzNaZzRGUGFTOWN1S0FMRnk3bzE3Lyt0U1RaTXhPWExGbWlreWRQYXN1V0xabzZkYXFlZU9JSnRXblRSbVBHak5HVFR6NnA3MzN2ZThySnlWRjZlbnFWbTl1VksxZnFubnZ1c1cvMnZWNnYvZnJDaFF2MjYyWExsbFU3RzIvaHdvV1Zlb2dFOU8zYnQ5NC9od3EvZzZKNm42enBDSG4rRlJVVktUTXpVd2NQSHRUaXhZc3IvWVB2L1Buem1qMTd0cjc0NGd2N0g1RGtINERhcXVjOWFaM0d4NktpSWozLy9QTTZkKzZjTm0zYXBGYXRXbW5Ka2lWYXZIaXhmdktUbitqTW1UTWFNMmFNb3FLaTdJYjBNMmJNMER2dnZLTkRodzdwb1ljZTB1VEprelY4K0hCMTZkSkZMN3p3Z25yMDZGSHRkZExTMHRTMmJWdTc1MWRnaHBwbFdaVWEzd2RzMmJMRkxsUjV2VjdGeDhjckl5TkRodzhmVm1abXB1Yk9uU3VIdzZGZi9lcFhtalp0bWhZc1dLQzR1RGk5Ly83NzZ0S2xpNlpNbWFJZE8zYW9aY3VXbWo1OXVvNGNPYUtYWG5wSlNVbEoycjU5dXdZTkdxUlRwMDRwS3l0TFAvakJEeVNWRitteXNySzBlUEZpWldkbjJ4K0F4c1RFS0M4dnI5TE1zc3NKbC9HUkFoZ0FvSkt5c3JKbkVoTVRmL1BHRzIvNExuOTAzVjBzbUN5UnRLUnIxNjRKRG9mamw1SWVLaWdvYUorZG5hMVhYbmxGdDk5K3UxSlRVOVczYjk4cjZ0bHc0TUFCUGZIRUUrcmR1N2VlZlBKSi9lYy8vOUdycjc2cWVmUG1LU29xU24zNzlwWEQ0WkF4Um42L1gyVmxaVnE1Y3FXOTNQUTNaNGcxcElvTjlnT0dEUnVtQng1NG9GS2pWSi9QcDdTMHRCclBFMmlnMnRBOEhvKzJiTm1pMWF0WDYvMzMzNis0NjRpa3YvbjkvcjkvK09HSGh4djh3ZzJnYytmT1ZWWXNxbzB6Wjg2Y2FkT216WTBmZlBCQndlV1Byc3F5ckUrTk1mMk9IRG1pN3QwYmZkSExhcDA4ZWJKV3E1Rks1VVdDM054Y1BmLzg4MnJac3FYNjlldW5MVnUycUYrL2ZycnR0dHMwWk1nUUZSY1hLeTR1VHJ0MjdhcTBpRVJKU1lsV3JGaWgxYXRYMnpOdGV2YnNhUmVWZS9mdVhhbkFQR1RJRUJVVkZhbTR1Rmg5Ky9aVjY5YXROV2JNbUZxdmRGcFhYMzc1cFNUSkdQTnBvMXdnRElVNi8wcEtTalJpeEFqZGVlZWQrdnZmLzY1Smt5WnAwcVJKU2toSTBOdHZ2NjBYWDN4UkF3WU0wSk5QUGltSHcwSCtBYWkxK3Q2VDFuVjhYTFpzbWVMajQ3Vm8wU0psWldYcDVNbVRtajkvdm93eFdybHlwVmF1WENtLzN5OWpqT2JNbWFOWFgzMVY4K2ZQMTR3Wk16UjkrblJabHFWaHc0WXBMUzFOTTJmT1ZHNXVycFl1WGFyUzBsSjVQQjU3c2FDTkd6Y3FNVEZSYytiTTBieDU4elI2OUdpVmxKVFkreTNMMHJadDIxUldWcWF5c2pLbHBLVG9tV2VlVVVaR2hpWk5tcVRiYjc5ZFVWRlJhdG15cFo1OTlsbWxwYVdwYytmT2tzby9WTjI1YzZkZWZ2bGxQZkxJSTlxNmRhdkdqeCt2b1VPSHFxeXNURkZSVVRweDRvUWVlZVFSVFp3NFVVbEpTUm8vZnJ3NmRPaWd6ejc3elA3ZzFlLzNhOXk0Y1RweDRvUmVlZVVWSlNZbWFzbVNKWHJ1dWVka1daYWlvNk12ZVovNlRZeVBBQUQ4TDBkeWNuSi9wOU81Mk9sMFhuQTZuY2JwZEpxNzdyckxaR1JrbUU4KytjVFVSWEZ4c2RteFkwZU4rLzErdi9INWZNYnI5UnF2MTJ2S3lzcnNmYi8vL2UrTjErdXQ4YjFwYVdtWDNCODRSMVB6eVNlZm1JeU1ESFBYWFhlWndNLy80dTlpY2JkdTNYNHNxV0dmVDIxQWwvcStnbkY5bDhzMXp1bDBtai85NlUvQituVlYwYXRYTDVPYW1scnBQNmZUV2Vscmw4dGxIMTlZV0dnbVRweG9IbjMwVVROcTFDZ3piTmd3TTJqUUlKT1NrbUtTazVPTjArazB2WHYzTmdNR0REQ2xwYVgyKytiTm0yZnV1T09PU3RldStIV3ZYcjJxamE5UG56N0dHR1B1dSs4K2MrYk1HWHY3ekprejdkZFRwMDZ0M3cvQkdKT1JrV0djVHFkeHVWeVBCZU4zSHc3Q0lmK0tpb3JzMXp0MzdqUURCZ3d3STBlT05JOC8vcmc1ZXZSb2xlUEpQd0RCVU5meHNlSjQ4MDJCKzBhUHgyTktTMHVOeCtNeFBwL1BUSnMyemJ6OTl0dVZqdjM2NjYvTjczNzNPN05xMVNwampERi8rOXZmekk5Ly9HTXpZOFlNWTR5NTdIMWt4WHRVcjlkcmZENWZqY2RXTjhiNmZENVRYRnhzOXU3ZGExK3pvZzgvL05DODl0cHI5dGRidDI0MTk5eHpqMGxQVDY5MDNJa1RKeXI5VFB4K3Z5a3BLVEZ1dDd2U3ZYTnRoTXY0ZU5tVmtRQUFDS2FLamZPTk1WMEQyeHU3Y1g1ekZNNE43ZXZDbUpvTFhWYkZaMDBiaWN2bDZtMk0yWkdjbkt5c3JLekd2bHkxZXZmdVhhc1pZSUZqakRGYXYzNjk0dUxpRkJjWHAvajRlUDMydDcvVmtpVkxkUFhWVit2cXE2K3VNa3ZtNk5HajlxZlV1M2J0dXV4TXlSWXRXbWpGaWhXU3lsZkVDdlJnV3JCZ2dmMElXdCsrZmV2ZGQ2bWlzV1BIS2k4dlR3NkhvL2VlUFh2ZWFiQVRoN0Z3eUQrcGZJWGJ6WnMzYThPR0RVcE1UTlR0dDkrdXBVdVhhdHk0Y2ZhS2FBSGtINEJnQ01iNDZQUDVxcDFWV2x4Y3JQajQrRWE1WmwzVUZGK3doY3Y0eUNPUUFJQ3dFdXJHK1pFdUVodmFCNlBJZFNrK24rOWpoOE9oenovL1BKUmgxSWxsV1hialhZL0hvNUtTRWxtV3BSdHZ2RkZTZVlHaXBLUkVGeTVjVU51MmJTVkp5NWN2MThpUkkrMS9STlNtbDE1WldaaysvZlJUbFphV2F2VG8wU29vS05Db1VhUHNIbmpuenAyclZNaVlObTJhdW5YcmRrWGZrekhHL2gwWVl6NitvcE0wUWFIT3Y5MjdkOXVybC9YdjMxOHZ2ZlNTdG0zYnB1ZWZmMTVTK2FxT0dSa1o5dkd6Wjg5V1ltSWkrUWVnMFFWamZLeXB1QlFPeFMrcDV2aUNLWnpHUjJhQUFRRENYa3BLU3N0QTQzeEovWFR4NzFkRE44NlBaTTJzb1gzUU9aM09UeVYxV3JGaWhUcDA2SEJGNTNDNVhGZjB2aDA3ZHVqdXUrKzJselVQT0hueXBMNzFyVy9aWDMvMTFWZmFzMmVQcFBMWk9vSFYrR0ppWWhRZkg2OS8vL3ZmYXRldW5iMHlWY3VXTGZYdGIzOWJMNy84c3FUeS9oMDMzWFNUZXZYcXBWMjdkdGt4QjFhVHF1ajA2ZFBhc1dPSGhnd1pvc1RFUk8zYXRVdUxGeS9XMkxGanRXN2RPdnVHdkNGbjRCdytmRGpRWlAzZitmbjV0elRJU1p1SVVPYmZQLy81VDUwOWUxWUpDUW5hdDIrZlpzMmFwZGF0Vyt1cHA1NnlpMWNlajBkUFAvMjB2djc2YTJWbVp1cllzV1BrSDRDZ2FJanhFZlVUVHVNak04QUFBR0V2R0kzekkxRlRibWpmQksyVjlOL2J0MisvNHBVNXI2U0JmOENjT1hPcUZEQmNMcGU5NnVNM3o5K3hZMGR0M0xoUlV2bXN3SktTRWcwY09GQnIxNjYxandtc0tIbnMyREZkZi8zMWF0KytmWlhyeHNURWFOMjZkVlcyOSt6WlUxRlJVVnF6Wm8yazhrZlFicnJwSm5rOEhyVm8wY0plUGV2Y3VYUDI2eHR2dkZHelpzMjYwaCtCdG0vZkxrbXlMR3ZORlorazZRcHAvbjN4eFJmS3pNelU0Y09ITldIQ0JGMTExVlU2Y2VLRTJyWnRxeSsvL0ZKVHBreFJ4NDRkbFptWnFaaVlHUElQUUREVmUzeEUvWVRUK0VnQkRBRFFwRndzMkV5VGxKNmNuTnpQNy9jL2JJeTViL2Z1M2JHN2QrL1dOZGRjb3dFREJ1amVlKy9WOTcvLy9kQUdHeUlIRHg3VTZ0V3J0V0hEQnAwN2R5Nnd1VlRTU21QTS9MMTc5MjZSNUE5ZGhKSEhHTFBLc3F5UTNHRDM3OSsvVHZ0R2pScWxUWnMycWJDd1VNWVlPUndPeGNmSDYvejU4eG84ZUxBdVhDaWZDQmdURTZPNHVEaTFhTkZDNmVucDlzcFFGWG05WG5zMXZzc3BLQ2l3bDB3L2RlcFVwWmszUlVWRmV2amhoMnQxbnBvRWJyQ05NYXZxZGFJbUtKVDVKMGxuenB6UlhYZmRaUmU0OXUvZnIwbVRKcWwvLy81Njg4MDM5WnZmL0VhREJ3KzJqMy93d1FmSlB3QkJFZXJ4RWVFMVBsSUFBd0EwVmY0OWUvWnNsclM1WXVQOGMrZk9kYzNKeVZGT1RrNnphcHdmS1EzdG02cHJyNzMyWGJmYmZlckREei84UDI2M082ajV0bm56NW1xM3UxeXVHdmNOSFRwVWNYRnhxdGcrclgvLy9wby9mNzZ1dSs0NmUxdGVYcDZ5c3JLcUxUNUlVblIwdE4xb3ZLS2VQWHRXMmJadjN6N2RmUFBObC94ZXJwVGI3ZGErZmZzazZkVE5OOS84Ym41K2ZxTmNKMXlGTXY4a3FWKy9mcExLQzFMdnZmZWVObXpZWVBmd1dycDBxZjBvWkVCMmRqYjVCeUFvUWowK05uZmhOajVTQUFNQU5Ibk50WEYrSkRhMGI2cTJidDFhNW5RNjEvajkvb2ZYclZ1bkVTTkdoRHFrUzdycXFxdXFiQnMyYkpnZWVPQUJSVVg5NysyaHorZFRXbHBhamVmeGVyMlhYSTN2MUtsVDhucTlpb21KMGNhTkcrM1ZBQ3MrZWhhNFRuMnNYYnMyMER0cXpSdHZ2Rkcva3pWQm9jeS80dUppWldkbjYrREJnenB3NElBU0VoSjA5OTEzYStMRWlWVUtYd0hrSDRCZ2FXcC9ueU5OdUkyUEZNQUFBQkhsWXNGbmZFcEt5cVJBNDN5djE5c3ZOemZYeXMzTmpZakcrVFMwRDA5K3YzK3V3K0Y0K1BYWFg5ZXdZY01VSFIwZDBuaFNVbExxZFB6WXNXTTFkdXpZT3Iwbk9qcTYydFg0QWpOd0preVlvT1BIajJ2NDhPRXFLeXRUMzc1OUpVblhYSE9OY25KeTdPUHI4d2lheCtQUjY2Ky9Ma2t5eHJ4d1JTZUpBS0hLdi9qNGVDVWtKS2hidDI3cTBxV0wyclJwYzBYbklmOEFOSlp3Ky92Y1hJVGorTWdxa0FDQWlGZXhjYjZrOXBKa1dWYVRhcHhQUS91bXdlbDBycGFVK3RSVFQxMXlaa3BUZHY3OGVjWEZ4VlY1WGRNeEFjYVlTbys4TlpSVnExWnArdlRwc2l4cmRWNWUzdURMdnlOeWtYOVZqd2tnLzREbXJUbU1qK0VtSE1kSENtQUFnT2JFRVdpY0wraytTYkdTd3JweFBnM3RtNVp1M2JvbFc1YjFRZnYyN2JWMDZkS3dMNncyZFI2UFI4T0hEOWVYWDM0cFNjbjUrZmxYdnBSaEJDRC9nb3Y4QTVvT3hzZmdDdGZ4c1VXb0F3QUFJSWpNOGVQSFB6OXg0c1R5aElTRWwzMCszMUhMc3I1VFdscmE3c0NCQTFxeFlvVzJiZHNtcjllcjl1M2JLelkyTmlSQnV0MXVyVnk1VWpObnpsUjJkcllPSERnZ2o4Y2psVGUwbnhrYkcvdkxEejc0NFBXQ2dvTFBKWm1RQklscUZSUVVITC9oaGh1Nm56MTc5bnVscGFYVk51Tkd3NWt6WjQ1Mjd0d3BTZXZ6OC9NelF4MVBxSkYvd1VYK0FVMEg0Mk53aGV2NHlBd3dBRUN6VjdGeHZxUTJVbmx2bVdBMnpxZWhmZVRvM3IzN2YvbDh2bjJTMnJ6d3dndnExYXRYcUVPS1NPKzg4NDRtVEpnZ1NXZkt5c3B1Mjc5Ly85RlF4eFFPeUwvZ0lQK0Fwb2Z4TVRqQ2VYeWtBQVlBd0VVcEtTa3RBNDN6SmZYVHhiK1RqZGs0bjRiMmtjbnBkQTZTdEtaMTY5Ym10ZGRlczVycWdndmg2dmp4NHhvNWNxUXBLaXF5SktYbTUrZXZEWFZNNFlUOGExemtIOUIwTVQ0MnJuQWZIeW1BQVFCUWpjWnNuRTlEKytiQjZYVE9rdlM3NjY2N1RyTm56OWF0dDk0YTZwQWl3ci8rOVM5Tm5EaFJoWVdGa2pRclB6Ly85NkdPS1J5UmY0MkQvQU9hUHNiSHh0RVV4a2NLWUFBQVhGcUROYzZub1gzemtwU1VGQk1iRy91cXBKR3hzYkVtSXlQRDZ0T25UNmpEYXRLMmI5K3V0TFEwVTFwYWFrbDZyYlMwOUZjSERoendoRHF1Y0VUK05UenlENGdNakk4TnI2bU1qeFRBQUFDb3BaNDllN1l0TFMwZFlWbldHR05NMThEMnhNUkVwYWFtYXVEQWdXclZxbFdsOTdqZGJyMzU1cHRhczJhTkRoMDZWSEhYWGtrTFltTmpGKzNhdGFzd09OOEJRc0J5dVZ4VGpUSC9WNUorK3RPZjZySEhIdE1OTjl3UTZyaWFsQk1uVHVpdmYvMnIxcTlmTDBteUxPdXB2THk4WjhRaUVKZEQvalVBOGcrSVNJeVBEYUNwalk4VXdBQUF1QUtYYXB5Zm1wb3FZNHpXcmwxTFEzdElrbHd1MXdoalRKYWtxeTNMMGgxMzNLRTc3N3hUblR0M1ZydDI3ZFNxVlN0RlJVV0ZPc3l3VUZaV0pyZmJyWUtDQW4zMDBVZmFzV09IM252dlBSbGpKT2xyeTdJZXpjdkxXeFRxT0pzUzhxLzJ5RCtnZVdGOHJMMUlHQjhwZ0FFQVVBODFOYzZ2Z0liMmtDVDE2TkhqMjE2djl5bEp2NVIwVllqRGFXcEtKQzJNam81TzM3MTc5LytFT3BpbWlQeXJGL0lQaUdDTWovWFNwTVpIQ21BQUFEU1FpNDN6UjZ1OGNiNUVRM3RVbzBlUEhxMjhYdTlRU1hkS1NwYlVUbEpiU1MxQ0dsajQ4RWtxbEZRZ2FZK2tIZEhSMGN0Mzc5N3REbTFZa1lIOHV5enlEMmltR0I4dmkvRVJBQUJVNW5RNmpkUHBETXZlQndBUXBpeW4wN2xGZkVBUEFHZ2tqbEFIQUFBQUFLQjVjenFkVGtrL2NybGMzVUlkQ3dBZ01sRUFBd0FBQUJCcWt5WEpHRE1sMUlFQUFDSVRCVEFBQUFBQW9XUkp1dS9pNi92RVk1QUFnRVpBQVF3QUFBQkF5Q1FuSnlkVi9McExseTYzaGlvV0FFRGtvZ0FHQUFBQUlHVDhmdi9RaWw5SFJVVU5yZWxZQUFDdUZBVXdBQUFBQUtGVXFlQmxqS0VBQmdCb2NCVEFBQUFBQUlSRTE2NWRiNUhVK1J1YmIzTTZuWjFDRVE4QUlISlJBQU1BQUFBUUVpMWF0S2gydGhlendBQUFEWTBDR0FBQUFJQ1FxS25RWlZrV0JUQUFRSU9pQUFZQUFBQWc2THAxNjlaQlVuSU51N3U3WEs3MndZd0hBQkRaS0lBQkFBQUFDRHJMc29aY2FyOHg1cEw3QVFDb0N3cGdBQUFBQUlLdUZuMitlQXdTQU5CZ0tJQUJBQUFBQ0NxWHkzV0RaVm05TG5OWTcrN2R1N2NMU2tBQWdJaEhBUXdBQUFCQXNOMVhtNFA4ZmorUFFRSUFHa1JVcUFNQUFBQUEwTHo0L1g2L1pWbFpGVFlsUzNKSnlwTzBwK0p4d1k0TkFCQ1pLSUFCQUFBQUNLcTllL2ZPcS9pMTArbWNwdklDMkxyOC9QeHBvWWdKQUJEWmVBUVNBQUFBQUFBQUVZMENHQUFBQUFBQUFDSWFCVEFBQUFBQUFBQkVOQXBnQUFBQUFBQUFpR2cwd1FjQUFJaFF4aGhUbStNc3k3SWFPeFlBQUlCUVlnWVlBQUFBQUFBQUlob0ZNQUFBQUFBQUFFUTBDbUFBQUFBUjZxT1BQcExMNWRLRUNSTnEzT2Z4ZUVJUUdRQUFRSEJSQUFNQUFJaHdlL2Z1MWJwMTYwSWRCZ0FBUU1oUUFBTUFBSWh3RHozMGtESXpNMVZZV0JqcVVBQUFBRUtDQWhnQUFFQ0VHejU4dURwMjdLaU1qSXhRaHdJQUFCQVNVYUVPQUFDQVNPVjBPazJvWXdBa3liSXNQZjMwMDNyZ2dRZjAxbHR2cVYrL2ZwWDJrNnNBQUNEU01RTU1BSUFHWm96Wkd1b1lnRy9xMEtHRHhvMGJwNHlNRExuZDdsQ0hBMVRuYTBsN1FoMEVBQUFBQUFCb1F2YnYzMitjVHFjcExpNDJ4aGpqOC9uTTZOR2p6ZFNwVTAxZ1gybHBLYk8vQUFCQXhPTVJTQUFBZ0diQzRYQm8yclJwK3ZuUGY2NmJicm9wMU9FQUFBQUVEWTlBQWdBQU5DTUpDUWw2OU5GSHRYRGh3bENIQWdBQUVEUVV3QUFBQUpxWlVhTkdxVk9uVHFFT0F3QUFJR2lzVUFjQUFBQ0F4bUdNcVZWL0w4dXl1Q2NFQUFBUmpSbGdBQUFBQUFBQWlHZ1V3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NLTC9ENDRNaGlHNktRc2pBQUFBQUVsRlRrU3VRbUNDIiwKICAgIlR5cGUiIDogImZsb3ciCn0K"/>
    </extobj>
    <extobj name="ECB019B1-382A-4266-B25C-5B523AA43C14-5">
      <extobjdata type="ECB019B1-382A-4266-B25C-5B523AA43C14" data="ewogICAiRmlsZUlkIiA6ICIxMjA3MjU1MDM5NiIsCiAgICJJbWFnZSIgOiAiaVZCT1J3MEtHZ29BQUFBTlNVaEVVZ0FBQm00QUFBTExDQVlBQUFEd29IM01BQUFBQ1hCSVdYTUFBQXNUQUFBTEV3RUFtcHdZQUFBZ0FFbEVRVlI0bk96ZGVYeE05LzQvOE5jNWtRaXVCTkZhcnRMMTVyYUttQkdSVW1JWEpTbEthbXNwMVdwTHRiNVVyNzMyb3JmS3RRZHRpdFRhTEcySTJ3cEtHckpaZXNtOS9GQmJTa2d5a2tobWt2UDUvUkZ6bXBHZFdaUFg4L0h3a0Rsenpzd25rL2ZuL2ZuTStaenorUU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HU25KRnNYd0pwOGZIemNEQWJESUFDZEFiUUQwQmhBZlFCT05pMlkvU2dBa0E0Z0ZVQThnTVBPenM2NzQrTGlkTFl0VnRYRWVDd1g0NUVxeGN2TDYwbFpsa2NCbUgxLzAxeEZVYllrSnlkZnNsMnBpTXlEYlVhNTJHWVFQWUI1bzF6TUcwUmdycWdBNWdvcUVldE91VmgzcklCeFdDNkhqc05xTVhEajQrUFRTSy9YejVZazZVMEF0VzFkSGdlVEk0VDQyc1hGWlc1Y1hOd2Z0aTVNVmNCNGZDU01SekxoNStmbm1wbVpPVUNTcERFQXVwZXdpd0R3a3hCaWs3dTcrOTZZbUpoY0t4ZVI2Skd3elhna2JET29XbUxlZUNUTUcxUnRNRmM4RXVhS2FveDE1NUd3N3BnSjQvQ1JPRXdjVnZtQkc2MVdPMHdJc1E3QVh5UkpRb2NPSGRDNWMyZTgrT0tMYU55NE1kemMzRkNqUmcxYkY5TXU1T2ZuUTZmVElUVTFGV2ZPbk1IaHc0Zng2NisvUWdnQkFGbVNKTDJUa0pDd3pkYmxkR1NNeDRwalBGSlp0RnF0UmdqeEZvRGhBT29CZ0l1TEM3cDI3WXFBZ0FBSUlSQVJFWUdEQnc5Q3I5Y2JEOHNBc0ZXU3BFMEpDUW1KTmlvNlVZV3h6YWc0dGhsRWhaZzNLbzU1ZzZvejVvcUtZNjZnb2xoM0tvNTF4M0lZaHhYbjZIRllsUWR1SkkxR013dkFIQURvMTY4ZjNuMzNYVFJwMHNTMnBYSXdOMjdjd05xMWF4RVpHUWtBa0NScGRrSkN3andVWHNWT0ZjZDROQVBHWS9YbTYrdmJJRGMzZDdnc3kyOEpJYnlNMnowOVBSRVlHQWgvZjMrNHVibVpIS1BUNlJBVkZZV3dzRENrcEtTbzJ5VkpTbFlVWlpPcnErdlcyTmpZTzliN0xZZ3FoRzJHR2JETm9HcUdlY01NbURlb0dtQ3VNQVBtaW1xSmRjY01XSGNlR2VQUURCd3BEcXZrd0UzTGxpMWRhdGFzR1F4Z1JNMmFOY1hpeFl1bHpwMDcyN3BZRHUzdzRjT1lObTJheU12TGt3Q0U1T1hsamYzdHQ5LzA1UjVJakVjTFlEeFdLN0pXcSsxeC8rNmFBUUJjQU1ETnpRMysvdjRJREF5RXA2ZG5oVjRvSlNVRllXRmhpSXFLZ2s2blRtZXFCN0JYbHVYZytQajRud0FvRnZnZGlDcU1iWWI1c2MyZ3FvNTV3L3lZTjZncVlxNHdQK2FLNm9GMXgveFlkeXFQY1doK2poQ0hWWEtob2llZWVHSVpnSEVlSGg1WXMyYU4xSzVkTzFzWHllRzFhTkVDTDczMGtuVG8wQ0hjdTNldlRZMGFOZjV5NDhhTi9iWXVseU5nUEpvZjQ3SHE4L0x5ZXJKSmt5WWZOVzNhZEF1QUR3QzhLRW1TazQrUEQ5NS8vMzNNbkRrVG5UdDNSc09HRFN2OG1nMGJOa1RIamgweGJOZ3dQUFBNTThqS3lzTDE2OWVkQUx3b2hCalpwRW1UMFUyYU5LblhxRkdqUzZtcHFSa1crdFdJeXNRMncvellabEJWeDd4aGZzd2JWQlV4VjVnZmMwWDF3THBqZnF3N2xjYzRORDlIaU1NcWQ4ZE4yN1p0QXlSSkNxdFhyNTRJQ1FtUm1qWnRhdXNpVlNuWHIxL0h5SkVqUlVaR2hnUWdJREV4TWNMV1piSm5qRWZMWWp4V0xYNStmcTZabVprREpFa2FBNkM3Y1h1VEprMFFFQkNBZnYzNndkeDE2UHIxNjRpSWlFQjRlRGhTVTFPTm13V0FuNFFRbTl6ZDNmZkd4TVRrbXZWTmlVckJOc095MkdaUVZjUzhZVm5NRzFSVk1GZFlGbk5GMWNXNlkxbXNPeFhET0xRc2U0N0RLalZ3NCszdC9VUkJRY0ZKQVBXLyt1b3JkT3pZMGRaRnFwS09IajJLaVJNbkFrQzZrNU5UbXhNblRseXhkWm5zRWVQUk9oaVBqaytyMVdydVQ0VTJIRUE5QUhCeGNVSFhybDBSR0JnSWIyOXZ5TEpzMFRJb2lvSVRKMDRnTEN3TUJ3OGVoRjZ2M2gyYkFXQ3JKRW1iRWhJU0VpMWFDS3JXMkdaWUI5c01xa3FZTjZ5RGVZTWNIWE9GZFRCWFZEMnNPOWJCdWxNMnhxRjEyR3NjVnFtcDBobzNicndOUU9zUkkwWmd5SkFodGk1T2xkVzhlWE5rWjJmajlPblR0WVFRZjd0eDQ4WTJXNWZKSGpFZXJZUHg2Smg4ZlgwYlBQYllZMlAvK3RlL3JoTkN6QWJRSG9DcnA2Y254b3daZzdsejU2SnYzNzVvMXF3WkpNbnkxeGhJa29SbXpacWhlL2Z1R0RKa0NCbzFhb1MwdERUY3ZuM2I5WDdaM21uYXRPbXJqUnMzZG5ucXFhZk9YNzE2OVo3RkMwWFZDdHNNNjJDYlFWVUo4NFoxTUcrUW8yT3VzQTdtaXFxSGRjYzZXSGZLeGppMERudU53eXB6eDQyWGw1ZTNMTXZIbXpkdmp1KysrdzR1TGk2MkxsS1ZwdGZyRVJRVWhOOS8veDFDQ08ra3BLUjRXNWZKbmpBZXJZdng2REJrclZiYjQvN2ROUU1BdUFDQW01c2IvUDM5RVJnWUNFOVBUOXVXOEFFcEtTa0lDd3REVkZRVWREcWRjYk1ld0Y1WmxvUGo0K04vQXFEWXJvUlVGYkROc0M2MkdWUVZNRzlZRi9NR09Tcm1DdXRpcnFnNldIZXNpM1duWkl4RDY3TEhPTFRzM0ROV0pNdnlEQUFZTldvVUE5a0tYRnhjOE9hYmJ3TDQ4N09uUHpFZXJZdnhhTis4dkx5ZWJOdTI3VnlOUm5OUkNMRWZRSkFrU1M0K1BqNVl1SEFoOXUvZmo2bFRwOXJkb0EwQWVIcDZZdXJVcWRpL2Z6OFdMbHdJSHg4ZlNKTGtBaUJJVVpSb2pVWnpVYVBSelBIeThuclMxbVVseDhVMnc3cllabEJWd0x4aFhjd2I1S2lZSzZ5THVhTHFZTjJ4THRhZGtqRU9yY3NlNDdCSzNISGo1ZVhsSmN0eVVxTkdqUkFXRmdabloyZGJGNmxhTUJnTUNBZ0l3TTJiTnlHRThFcEtTanBwNnpMWkE4YWpiVEFlN1l1Zm41OXJabWJtQUVtU3hnRG9idHplcEVrVEJBUUVvRisvZm5EVUJmV3VYNytPaUlnSWhJZUhJelUxMWJoWkFQaEpDTEhKM2QxOWIweE1USzROaTBnT3hKN2JqTk9uVDZOVnExYnFZNzFlajdTME5JZXR1MFd4elNCSFpzOTVveXBqM2lCSHcxeGhHOHdWam85MXh6WllkMHd4RG0zRDN1S3dTdHh4STh2eUJBQVlNV0lFQTltS25KMmRNV0xFQ0FDQUpFa1RiVndjdThGNHRBM0dvMzNRYXJVYWpVYXpTcWZUM1pBa2FSdUE3aTR1THVqZHV6ZFdyMTZOOFBCd2pCczN6cUZQL0RadDJoVHZ2UE1PSWlJaXNIcjFhdlR1M1JzdUxpNFNnQjZTSkczVDZYUTNOQnJOS3ExV3E3RjFXY24rV2F2Tk9IYnNtUHJ6cmwyNzFKLzM3TmxUNmpFZmZQQ0J5ZVBUcDA5ait2VHBKZTVyTUJoTUhoY1VGT0R5NWNzbTJ5NWV2RmgweWtFQXdMQmh3MHA4UFY5ZjMxTExaUTVzTThpUnNhOXBHOHdiNUdpWUsyeUR1Y0x4c2U3WUJ1dU9LY2FoYmRoYkhEcjhIVGQrZm40MWREcGRxaXpMSGovOTlCUGMzTnhzWGFScVJhZlRvWHYzN2xBVUplMlpaNTVwdkhQbnpnSmJsOG1XR0krMnhYaTBEVjlmM3dhNXVibkRaVmwrU3dqaFpkenU2ZW1Kd01CQStQdjdWL202b05QcEVCVVZoYkN3TUtTa3BLamJKVWxLVmhSbGs2dXI2OWJZMk5nN05pd2kyU0ZydFJtcHFhbVlOV3NXMXE5ZkQ2QndVQ1EyTmhZQTBLbFRKL3p5eXkvcXZ0OSsreTNDdzhNQkZBNjBQUFhVVStwemZmdjJSV3BxS3FaTm0yYnkrb3FpWU1TSUVYajMzWGZSdVhObjlkaUpFeWRpOCtiTmFOaXdJWEp5Y2pCOCtIRDQrL3RqM0xoeDZyRTllL2JFZ1FNSEVCY1hoeSsvL0ZMZC9yLy8vUS9QUGZlY3lmdHMzNzdkSEIrSGltMEdPU0wyTlcyTGVZTWNCWE9GYlRGWE9DN1dIZHRpM1NuRU9MUXRlNHJER3JaNlkzUEp6TXg4U1pJa0R5OHZMd2F5RGJpNXVhRk5telpJU2twcWVPSENoWmNBSExGMW1XeUo4V2hiakVlcmtyVmFiUThoeEZ0NWVYa0RKRWx5RVVMQXpjME4vdjcrQ0F3TXRNczFheXpGemMwTlFVRkJDQW9LUWtwS0NzTEN3aEFWRlFXZFR1Y2xTZEpYZVhsNXl6UWF6VjVabG9QajQrTi9BcURZdXN4a2U5WnFNL2J1M1lzK2Zmb2dNREFRUU9IZE1jYWZjM056MVo5MzdkcUZFU05HcUZjWWRlblNCVHQyN0ZCZlovejQ4Zmp0dDk5dzZOQWhkZHZZc1dNeGFOQWdUSjA2RlJNblRzVHk1Y3ZoN2UyTnA1NTZDc09IRDhmSmt5ZlJ2WHQzekpzM0QyM2F0TUhiYjc5dFVqWkZVWERpeEFuNCtQaVlETXo0K3ZxYWZhRG1RV3d6eUJHeHIybGJ6QnZrS0pncmJJdTV3bkd4N3RnVzYwNGh4cUZ0MlZNY092ekFqU1JKcndKUXIvQWs2K3ZjdVRPU2twS01mNHRxbVZTTkdJKzJ4M2kwTEM4dnJ5Y2xTUm90U2RJb0lVUnpBSkFrQ2UzYnQwZGdZQ0M2ZHUxYTdSZk44L1QweE5TcFV6RnAwaVFjUEhnUVlXRmhPSDc4dUlzUUlraFJsQ0NOUnZNN2dNMktvbXhKVGs2K1pPdnlrdTFZbzgzSXljbkJuajE3RUJZV2hvRURCd0lvSEJRSkN3c0RVSGpIamZGbkFMaDkrN1k2Y0pPZG5RMS9mMzhBaFFNMFo4NmN3UTgvL0lBWk0yYmdxNisrd3FKRmk5Q2tTUk1BZ0plWEYyYk9uSW5ISDM4YzRlSGhXTDU4dWZxYVU2ZE94Vi8rOGhjQXdNR0RCd0VBSzFldXhPKy8vNDZDZ2dMTW16Y1A3NzMzSHI3KyttdjFHSVBCZ0tGRGg2cVBPM2Z1alBIang1djk4MkdiUVk2R2ZVM2JZOTRnUjhCY1lYdk1GWTZKZGNmMldIY1loL2JBWHVMUTRRZHVBUFFIR015MjFMbHpaNnhZc1FKQ2lBQUFrMjFkSGh0alBOb1k0OUg4L1B6OFhETXpNd2RJa2pRR1FIZmo5aVpObWlBZ0lBRDkrdlZ6NkRWckxNVzR0ay92M3IxeC9mcDFSRVJFSUR3OEhLbXBxYzBCekpabGVaWkdvL2xKQ0xISjNkMTliMHhNVEs2dHkweFdaL0UySXlRa0JGbFpXYWhkdTNhRjl2Znc4RUJVVkZTeDdidDI3VUszYnQzZzZ1cUtzMmZQUWxFVUpDY25ZOHFVS2VvK1BYdjJCQUMwYU5FQ0FRRUJBQUM5WGc5ZlgxK1R1M1NBd3JWMTlIbzluSjJkTVczYU5EZzVPVm45amh1QWJRWTVKUFkxYll4NWd4d0VjNFdOTVZjNExOWWRHMlBkQWNBNHREbDdpVU9IWHVQR3k4dXJuaXpMNlEwYU5NQ0JBd2RzWFp4cVN3aUJuajE3SWowOUhaSWsxVXRJU01pMGRabHNnZkZvSHhpUDVxUFZhalZDaUxjQURBZFFEeWdjak9qYXRTc0NBd1BoN2UwTldaWnRXMGdIWTV3V0tpd3NEQWNQSG9SZXJ6YytsUUZncXlSSm14SVNFaEp0V0VTeUVtdTBHVmV2WHNXYmI3NkpuSndjeE1iR3FsT2lsY2JKeVFsNzl1ekJrQ0ZEaWoyM2V2VnExS3haRS9uNStRZ01ETVRodzRlaDErdmg0dUtDalJzM1l0dTJiYmg3OXk1T25EZ0JvSENhTmFPc3JDejFqaHVnOEM0ZkR3OFArUHI2WXRhc1dUaHc0SURKM1RVbHFWdTNycnBHanpteHpTQkh3cjZtZldEZUlIdkhYR0VmbUNzY0QrdU9mYWp1ZFlkeGFCL3NKUTRkK280Ykp5ZW5GNFVRZVBycHAyMWRsR3BOa2lROC9mVFRTRWhJZ0NSSkx3STRhdXN5MlFMajBUNHdIaCtOcjY5dmc5emMzT0d5TEw4bGhQQXlidmYwOUVSZ1lDRDgvZjA1eCtvamtHVVpQajQrOFBIeGdVNm5RMVJVRk1MQ3dwQ1NrbElQd1B0Q2lQZTFXbTJ5b2lpYlhGMWR0OGJHeHQ2eGRabHRTUWdoU250T2tpU0h2dmpFR20zRzd0MjdNWExrU0t4YnR3NEFUS1pFSzB2UmRXMGVkTzdjT1dSblp5TTFOUldOR3pjR1VEaU4ydGl4WStIdDdhM3VaN3pEcHJRN2JtSmpZL0hDQ3krb2o3ZHYzMTdpZ0JGUU9LQmtpVUViZ0cwR09SYjJOZTBEOHdiWk8rWUsrOEJjNFhoWWQreERkYTg3akVQN1lDOXg2TkFETndCYUE4QXp6enhqNjNKVWU4ODg4d3dTRWhJZ2hHaU5hcFpVaTJBODJnbkdZNlhKV3EyMmh4RGlyYnk4dkFHU0pMa0lJZURtNWdaL2YzOEVCZ2JDMDlQVDFtV3NjdHpjM0JBVUZJU2dvQ0NrcEtRZ0xDd01VVkZSME9sMFhwSWtmWldYbDdkTW85SHNsV1U1T0Q0Ky9pY0FpcTNMVEdabDhUWmp3SUFCYU5hc21UcHdBd0JhclZaZGw2YW8yN2R2SXpZMkZqdDM3c1RPblR1TFBWK25UaDFzM3J3WkowK2VSSzFhdFJBZkg0OSsvZm85ZE5sOGZYMkxiYnR5NVFwaVkyTXJ0Szg1c2MwZ0IxS3QrcHFuVDU5R3ExYXQxTWQ2dlI1cGFXbDJNVDByOHdiWnVXcVZLOHpObkxtSHVjTGhWTW02azVhV2hvWU5HeGJiTG9UQTFhdFg4Y1FUVDVSNWZORUx0cXlsbXRjZHU0OURjK1RKZ29JQ1pHUmt3TVBEQXdhREFjN096cFlvNmlPeGh6aDA5RGx1V2dHd3lpamsyclZya1orZi85REhaMlptWXQrK2ZSWGFOejQrSGdzWExrVFJDNDJGRUpnMWF4Yk9uRG56MEdXd0pHTkNVUlNsVlRtNzJxM1dyVnMzR3p4NHNOTWp2SVRGNHZIaXhZdDQ1NTEzRUJjWFYrWitxYW1wQ0FrSnFkUnJLNHFpTGhadEpJVEF4bzBiUzl3L01qSVN2Ly8rZTZYZXc5b2NOUjZmZmZiWm10N2UzbGJyRVhsNWVUM1p0bTNidVJxTjVxSVFZaitBSUVtU1hIeDhmTEJ3NFVMczM3OGZVNmRPdGR0Qkd5RUV3c0xDaWs0M3B0cTRjU09tVEpsU1l0NCtmdnk0eWVNSDd3U3dCVTlQVDB5ZE9oWDc5Ky9Id29VTDRlUGpBMG1TWEFBRUtZb1NyZEZvTG1vMG1qbGVYbDVQMnJxc1ZNZ005ZFhpZlpqbXpac1htODdReGNVRmtaR1J4ZjRaRFI0OEdPUEdqY1BhdFd1UmxwYUdMNzc0QXVQR2pjUG16WnNCQU9IaDRSZzNiaHlpbzZOTGZkOU9uVHFwLzdwMTYxWnNXNmRPblpDVmxWWHNPSVBCZ0tGRGh4YjdWMUJRWUk2UG8xU08ybWFRNDJuYnRtMkxSM3dKcythTmgrazNHaVVsSmNGZ01BQUFObS9lakp5Y25CTDNlNVIrNHdjZmZHRHkrUFRwMDVnK2ZmcER2WmE1TVcrUXBUMWl2cWhVcnJCMm43bzY1UjdtQ3V0NTl0bG4zWHg4ZkZvLzRzdVl0WjI5Y09FQ1pzK2VqUWNuRWZqdHQ5K2dLSTkyVFo1ZXI4ZnMyYlBMM1M4bEpRVjkrL2JGblR2RkozSXdHQXg0OWRWWHl6dytOVFVWUTRjT1JXYW1kV2VKY3VTNlk4L25Gb3V5ZFo2OGN1VUszbmpqRGVqMWVvd2NPUkxmZi85OXVjZk1tREhENHQ4Tmk3S0hPSFRvTzI2RUVNOEJoWXZnV3BxaUtJaU5qY1hMTDc4TUFPbzg4WHE5SHVucDZXalVxQkdBd3FrK1Nsb0EyR0F3WU5HaVJhaFhyeDQ2ZE9oUTVudTkrT0tMV0xKa0NRNGNPSUJldlhvQkFFSkRRM0hod2dXVEVkZUxGeTlpMUtoUnhjcDU3OTQ5MUtsVHA4VFh0dFFKeXViTm13TUFKRWw2emlKdllBVTFhdFNZY2Y3OCtWZTFXdTFlUlZGMnU3dTd4OFRFeEZSNHRNNVM4Wmllbm82UFAvNFlMVnUyeEp3NWM3QisvZnBTcjRoNDdMSEhzRy9mUGdRRkJjSEZ4VVhkcnRWcVVhdFdMUUNGbzlxREJnM0MvLzNmL3dFQXZ2bm1HNXc5ZXhaZHUzWlY5MWNVQld2V3JNSFlzV09MdllkT3A4T2NPWE93Y2VOR2syTktNbkRnUUFRRUJGZzlUaDAxSHV2WHIxKy9vS0RndWthak9TeUUySzBveXA2VEowOWVNK2Q3K1BuNXVXWm1aZzZRSkdrTWdPN0c3VTJhTkVGQVFBRDY5ZXRuMWl0WjI3VnJoNy8rOWE4bFBuZnQyalhFeDhlcmo0MG5lSXZLeXNxQ2k0dUxTVHdEaFhjU1RKZ3dBWEZ4Y1VoS1NzS2NPWFBVL1JjdFdvVHM3R3pVcjE4Zmt5ZFB4cXhacytEaDRhRWVPMlhLRkpNWW16VnJsdnE0Nk4wSXFhbXBKdVV6Q2cwTnhiWnQyNUNhbW9vV0xWcGd5cFFwYU4rK2ZRVS9rYks1dUxpZ2QrL2U2TjI3TjY1ZnY0NklpQWlFaDRjak5UVzFPWURac2l6UDBtZzBQd2toTnJtN3UrK05pWW5KTmNzYjJ5bHZiMjk4L3Zubkpya21KaVlHTTJiTXNHR3BDajFxZmJWbUg2WW9nOEdBZ1FNSGx2cThUcWZEbGkxYjFJVXc2OWF0aTFXclZzSER3d05YcjE2Rm9pZ1lNV0lFZnZqaEI2U2twSlE0c0x0dDJ6WTFEeHVuU3Z2bGwxOHM4d3VaZ2FPMkdlUjRKRWs2cWRWcUx5cUtzbHVTcE4ySmlZbG5LM084dWZQR3cvUWJBZUQ4K2ZQNCtPT1BzVzNiTmpScDBnVG56NS9IdG0zYnpOSnY5UER3UUhoNE9BQWdKeWZIWkFyRnZuMzdscGh6YlBHZGlIbURMTzFSOGtWbGM0VWtTVmJ0VTFlVjNGTVJ6QlhXNCtIaDhhVEJZRGlwMFdneWhCRC96cy9QWDN6NjlPbUV5cnhHWmV2T2YvN3pIMHlkT2hVQWNPL2VQZlRwMHdkVHBrd0JVTmdPTFY2OEdGZXZYc1dSSTBmVXZyVVFBaXRXck1Camp6MkdlZlBtSVNRa0JCczJiRkJmODk2OWUybzlNQ3FwSDUyZm40L0l5RWpNblR1M3pESkdSMGZEMjlzYkRSbzBLUGYzMGV2MWVPV1ZWNHB0ejhyS1FtQmdZSWwzUkx6d3dndElUazQyMmZiNjY2OWp6NTQ5SnRzeU1qTHc1WmRmb21QSGp1V1dBM0RzdW1PdjV4WWZaT3M4NmVycUNrVlI0T0xpZ3RXclYyUDU4dVhvMGFPSHlkcW9SU21LZ3Fpb0tIejIyV2VWZXA5SFlROXg2TkFETjdpL1dMWWwxMXNJREF4RW5UcDFrSitmajJQSGptSGR1blc0Y09HQ09wVkhhR2dvVHAwNmhZVUxGNW9jNSszdHJRN20zTGh4QTAyYU5FSGR1blV4Zi81OGsyMEFFQndjakhQbnptSHg0c1hxOFFVRkJmam5QLytKdVhQbm9uYnQyaEJDUUpabGs1TXRVVkZSeGI1MFJFZEhJem82R3N1V0xUUC9oMUdHSW4rRGVsWjlZek9USkttUkVPSmRTWkxlemN6TXZLUFJhTUlrU2RxZG1abjU3L1BueitlVmM3alo0L0dQUC83QWUrKzloMDZkT21IeTVNbUlqSXpFMkxGanNXVEpFbmg1cWN1UFlQcjA2VGg3OXMrKy9PdXZ2NjcrdkdmUEh0U3FWVXR0N0JjdlhveS8vLzN2QUlERGh3OWo3OTY5Q0FrSndiZmZmb3ZRMEZDVDl5ODZEWTd4aXV6WFgzOGRQLzc0SThMRHc0dkYzM3Z2dlFkL2YzLzA3OS9mWkx1MTQ5VEI0MUVDMEVXU3BDNU9UazVmYVRTYVh5VkoybTB3R0hhZk9uWHE0c08rcUZhcjFRZ2gzdExwZE1NbFNhb0hGQTRTZE8zYUZZR0JnZkQyOWk1MlpiNDVPRHM3bDdxdXhvUFRILzM4ODg4bWovZnMyWU90VzdkaXc0WU5wWFkwUC8zMFU4eWZQeDgzYjk3RS92MzdzWFBuVGdRRkJXSG8wS0dRWlJsNzkrN0ZxRkdqMEsxYk4vVHYzeDhIRGh4QVRrNk95U0x0eHNkaFlXSHEzUWhBNFIwQ0pibHo1dzQrLy94ek5HclVDTjk5OXgybVRKbUM2T2hvMUt4WnM4S2ZTMFUwYmRvVTc3enpEdDUrKzIyY09IRUNZV0ZoT0hqd29LVFg2M3RJa3RSRHA5TmxhRFNhclpJa2JVcElTRWcwNjV2YmliNTkrMkxUcGsxcVIxSUlnZlhyMStQMTExL0gwYU4yY2NmOG85UlhpL2RoU3VMczdGenNpeFR3WjMzOCtlZWZNV0hDQkFDRmd6eDE2dFRCNHNXTGNlblNKU3hmdmh3clY2NkVMTXNZTzNZczVzeVpnMDJiTnBsOHVadzNieDV5YzNPeFlNR0NoeXJiOXUzYlN5MmJwVGg0bTBHT3hWMEk0U1ZKa2hlQWVScU41ajlDaU4wQWRpY2xKWjBDVU9xNlh2ZVpKVzg4Ykw4UkFISnpjekY5K25TTUd6ZE8vUzd6M252dlllVElrZWpjdVRQKzlyZS9tYnpYdy9RYlI0d1lBUURvMHFXTHlacGI0OGVQeDIrLy9XYnlPbVBIanNXZ1FZUFkxNlNxNkZIeVJhVnpoVFg2MUZVeDk1U0h1Y0ltNmttUzlKcXpzL05yR28wbVM1S2tHTDFldi9UMDZkT0hLM0lzVVBHNjg4SUxMMkRwMHFWbzBLQUJqaDA3aHJTME5QVzVkZXZXb1ZhdFd0aXdZUU1tVHB5SVZxMWFvWDc5K3BBa0NWOSsrU1hHamgyTE5Xdlc0UDMzMzhlYmI3NnBIcWZWYW5IbzBDRTRPZjE1dzBaSkZ6aVc5ZHpDaFF2Um9VTUhHQXdHaEllSFkrYk1tUlg2ZllEQzc3b0pDWCtPZDUwOGVSSzNidDFDang0OTFHMjV1Ym1RWlJtK3ZyNVlzV0lGc3JLeTBLMWJOK3pac3dmTm1qVURBRnkvZmgxejU4NVZ6ekYwNmRLbFV0T3RPWHJkc2Jkeml5V3hWcDVVRktYRWdTRWhCSEp5Y3RDbFN4ZDEyeXV2dkZMaXpBelIwZEZ3YzNPREpFa1dPVzlWR251SVEwY2Z1SEVIVU9xVlZPYlFva1VMZE83Y1daMitBd0FtVHB5SVVhTkdJUzB0RFptWm1aQmxHZjM2OVVQRGhnMnhaY3NXOVZoalI4WFgxOWRrR3BLU3RqVnExTWdrV0lIQ0VmVE9uVHRqKy9idEpjNUhhVlQwT0wxZUQwbVNpcjBXWU5ucGdJcjhEZHd0OWlaV0prbFNBd0NqaFJDajNkemNkRzNidG8yVUpHbTNKRW43RWhJU1Nyb24yNnp4ZVBUb1VjeWVQUnNEQmd6QSsrKy9ENkJ3SU1YRHd3T1RKMDlHUUVBQXhvMGJoMXExYW1IQmdnVll1M1l0V3JWcWhZNGRPK0tubjM3Q3laTW44ZkhISDV1ODVzMmJOM0gwNkZGTW5qd1orL2J0dzlLbFM3Rm16UnJrNXVaaXhJZ1JhaEl1S0NoQSsvYnRpOFV0VUxpNCtwdzVjMHl1dGdJS2I0Mk1pNHZEb2tXTFN2eDlyQm1uVlN3ZU93Z2hPdFNvVVdPcFJxTkpBckJia3FUZENRa0o1OG83ME5mWHQwRnVidTV3V1piZkVrS29JMzJlbnA0SURBeUV2NysveFRzREJvT2gxQVhIamRNY1BDZ3ZMdzlmZlBFRlRwOCtqVXVYTGlFaUlnSy8vZllieG80ZFcreExXZDI2ZGJGa3lSSk1uejRkRFJvMHdCZGZmSUU1YytZZ0tpcEszZWZiYjc5RlpHUWtGaTVjaUMrKytBS2hvYUVtZzBsZHVuU3A4S0x0UUdFbnhtalVxRkhZc0dFRDd0eTVVK0s2SWVZZ3l6SjhmSHpnNCtNRG5VNkhxS2dvaElXRklTVWxwUjZBOTRVUTcydTEybVJGVVRhNXVycHVqWTJOTFg0ZnZJTWFNMllNQmcwYWhGOS8vUlVkT25UQW9VT0hjTzNhTmJ6eHhodnE0SUtkcVV4OXRYZ2ZwaVFHZzhIa0pNdURYbjMxVlN4ZXZGaTlrNnhHalJwd2RYWEZva1dMTUczYU5IVXU0NTQ5ZStLWFgzN0I2dFdyTVhueVpQem5QLytCb2loSVMwdkR2SG56SHJtY3h1bGFidCsrYmZIT2VSVnJNOGkrM1FOUTlETGFGeVJKZWdIQVRJMUdjd0hBYmxtV2Q4Zkh4NTlBeVNkbHpaSTNIcWJmQ0JSZTZUaHo1a3cwYTlaTS9WNEVBSC85NjEveDBVY2Y0Y01QUDhUYXRXdE5yaEN0YkwveDl1M2JhbjgwT3pzYi92NytBQXEvL0o4NWN3WS8vUEFEWnN5WWdhKysrZ3FMRmkweWFYdloxNlFxNWxIeVJhVnpoVFg2MUZVMTk1U0Z1Y0xtL2lLRTZPZnM3TnhQbzlIY0UwSWNkWEp5K21kOGZQeVBwZXhmNmJvVEdocUsvdjM3SXowOUhmWHFGWjdiRFFrSndZRURCN0JseXhhNHVibGgzTGh4bURScEVsYXRXb1c2ZGV1aWR1M2FXTFZxRlZ4ZFhTdjBIZzllNEFnVURwUysvUExMSlQ1bkZCVVZoVHQzN3VDbGwxNHE4MElvWDE5ZmRPdldEZlBtemNQQ2hRdng3My8vRzIzYnRrVkVSQVM2ZC9vdi9yb0FBQ0FBU1VSQlZPK09Uei85RlBYcjE4Y0xMN3lBOWV2WDQrVEprMWkxYXBWNkFYdGNYQnhlZU9FRmRkQkdyOWZqeUpFamFoOCtOemNYV1ZsWmxScTRxVXAxeDlibkZrdGpyVHdwaEVCV1ZwYkpnQ0JRZUhkWjkrN2RTK3lYR1dkdE1CNHplUEJnWEwxNkZRRFFvVU1IU0pJRW9QQzc3WGZmZldleDlZRHNJUTQ1Y0ZPTytmUG5ZK2pRb2FoZnZ6NGlJaUp3OGVKRkhEMTZGSys4OG9wSkp3YUFHclJHOCtiTncrblRwMHM4Y1ZsMFc5RlJ5c0dEQjZzbkt4UkZnY0Znd0pneFkweU9kWEZ4TVZrNE9Dc3JDN0d4c2VwdHhrZU9IRUduVHAzVVFEWUd2Q1haUXpCYm1Kc2tTY01BREJOQzVHZzBtaWdoeEc0WEY1Y2Y0dUxpZFBmM01Vczgzcng1RXl0V3JNRFJvMGN4YytaTWRPL2UzZVI1WDE5ZmJOdTJEWjk5OWhrQ0FnSVFGQlNFTVdQR29HL2Z2bGk0Y0NGZWV1a2xoSVNFWU5hc1djVmVlOTI2ZFJnOGVEQ2NuWjJSbHBhR1pjdVdJVDA5SFZPbVRNSDMzMyt2eGt4NW5uMzJXWlBIZXIxZWJiUkxPeGx2elRpdHd2SFlGa0JiSWNUOE1xNjZrN1ZhYlE4aHhGdDVlWGtESkVseUVVTEF6YzBOL3Y3K0NBd010T3FhTmM3T3ppWTVycWlTL3Q1eGNYRllzbVFKV3Jac2llRGdZSFRxMUFsRGh3NUZaR1FrUHZ6d1E3UnUzUnJ2di8rK2VzdXEwWUlGQ3pCNThtUjFlZ2RYVjFkczNMZ1IxNjVkZzd1N08vYnYzNDl2dnZsRzNmK3R0OTVTZnk0YXMwV25rY3JOTFg4V3NyaTRPRFJ1M0ZpOXc5TFMzTnpjRUJRVWhLQ2dJS1NrcENBc0xBeFJVVkhRNlhSZWtpUjlsWmVYdDB5ajBleVZaVGs0UGo3K0p3Q1BObm15alRWdjNoeDkrdlRCcGsyYjRPUGpnL1hyMTJQNDhPRld2MHZsSVpWWFgyMHljRlBhWFhCRjYrTzBhZE13YmRvMDlmR1RUejZKYmR1MkZadjJjUGJzMldvOWVmenh4ekYyN0ZpOCsrNjdGVzVMQUdENDhPRWxidi9oaHgrd2J0MDZ5TEtNb0tDZ0NyL2V3NmpDYlFiWkh6MU1UOFFXOVF5QXFZcWlUTlZvTkZjQTdBR3crNWxubmptMmMrZE80MlRlWnNzYmxlMDNHdWZTLytPUFA3QjI3ZHBpKy9idjN4OXBhV2tZTldvVVpzeVlZZEovclV5LzBjUERvOWgzTEFEWXRXc1h1blhyQmxkWFY1dzlleGFLb2lBNU9WbWRrZ1pnWDVPcW5FZkpGdytkS3l6ZHA2Nkt1YWNzekJWMnBaWWtTVDBVUmVtaDBXanloQkRIaFJBcms1T1RkK1BQNzB5VnJqdHBhV21vWDc4K01qSXkxT25Qa3BLU3NHN2RPdlU3UzU4K2ZaQ1dsb1kzM25nRGZuNStpSXlNUkkwYU5kU1k2OUtsaTlrdnREWVlET3E2eFpJa3FiTUdGV1ZzRjRzKzE3RmpSd1FHQm1MWHJsM1l1blVyUm8wYWhXKy8vUmJIamgzRC9Qbno4Y29ycjJEOSt2WDQ4TU1QTVhyMGFBQ0ZBMFREaGcxVFh5TTlQZDFreG94YnQyNmhUcDA2bGZwY3EzRGRzZHE1eFlxd1paNTBkWFdGd1dDQW9paVFaUmt4TVRGNC92bm5TenkzWWp3SDNxOWZQNnhkdTFZZEpPelhyMSt4YWZYTnlSN2lrQU0zWlZBVUJiTm56NGFmbngvNjlPbURFeWRPcUFGbGxKK2ZyMTZaOGlEajdZaSt2cjdGVGx5V3RBMEFybDY5V21KQ2ZmRFlza3lhTkFuSGp4ODN1YlhTMG9yTVFlaXUwV2pLbStiQjBkVUdNRWlTcEVFR2d3RWFqU1lTaFZkVnV3c2hIamtlcjE2OWl2ejhmSXdiTnc2ZmZmWlptZk0zenA4L0h4Y3VYRkFYbENzb0tFQkFRQURTMHRMdzBVY2ZBWURhNlZZVUJTa3BLZXBWSUNOR2pNRGR1M2NSRkJTRWNlUEdvVy9mdmlhdi9mampqNXNNUmdZRUJNREZ4UVhmZlBNTjlIcTlTWnd1WHJ3WXQyN2RBZ0M4OGNZYkdEZHVYTG1MM0ZreVRoMDFIaXU1eUZxSlY5MHBpckpLQ09GdDNNbkh4d2VCZ1lIbzJyV3JSUnUwMHBSMWRYL1Jqc0RGaXhleGRPbFNYTGh3QWYvM2YvK0huajE3cXM4NU9UbGg0TUNCNk51M0w0S0RnekZzMkRBTUdqUUlIaDRlQ0E0T1J1M2F0UkVWRllXTEZ5K3FVMEFadnloKzlORkgyTEZqUjdGQm1GV3JWcWsvRjQzem90TklsVFpWbWxGQ1FnSVdMRmlBUllzV1dmVjJYU05QVDA5TW5Ub1ZreVpOd3NHREJ4RVdGb2E0dURnWEFFR0tvZ1JwTkpvVEFMekxleDE3TjNic1dMejIybXRZczJZTmJ0eTRvWjdvdDNYZGZ0VDZLa2xTUFhPMEdSVlI5RXE4MHE3S0srdHFQUUFscmxVbHk3SzZybC9EaGcweGZ2ejRZdnU0dUxqZ3h4OUx1NmdSSnV0U0ZHMVhCZ3dZZ0FFREJwUlpKbk54MURhRHFyUW5BSHdJNE1NTEZ5N2MwbXExdXhWRjJRVXpmZmN4dHN1VjZUZE9tellOR1JrWldMVnFWWW5yZVFMQTZOR2owYWhSSTh5Wk13Y1hMMTZFSkVrUDFXOHM2VTdkMWF0WG8zZnYzc2pPemtaZVhoNWtXVVpJU0FocTFDajk2eXo3bWxSTkZNc1hRb2o2UU1WelJVaElDRFp1M0dqeFBuVjF5VDFGTVZkWVQya1hrSmFpcGlSSkwwdVM5TEpHb3pFQVNIUnljbHBYVUZCUTZYYjI5dTNiYU5DZ2dUcFkwYkJoUTN6eXlTZnFvRVpSVTZkT1JjZU9IZkhoaHgvQzIvdlByMm5HaTdmTDBxMWJOOXk3ZHc4QTFHbUszZDNkMWFuU01qTXpFUllXcHA3US92cnJyOUc0Y1dOY3UxYTRCR2RCUVFIQ3dzSVFHQmhZWnJzWUVoSUNQejgvMUs5ZkgwSUlSRVpHNHB0dnZzRnp6ejJIMWF0WDQ5cTFhOWl3WVFQZWVPTU5USjgrSFN0V3JNQ2hRNGZ3My8vK0YvLzYxNzlRdjM1OWZQTEpKeVozY2R5NmRhdFNkOXNBMWFidVdQVGNZbG1DZzRPdG5pY2Z2QXY2d0lFRGNIZDNSM3A2T3Y3eWw3OWc3dHk1V0x0MmJaa1h4ZDY5ZTlma2M5SHI5Ulk5ejFVMERpMzJKdVZ3OUlFYmk1SWtDYSsvL2pvYU4yNk04ZVBISXlzcnE5Zzh5WXFpSUM0dXJ0elhLbTJxb0pLVXRXaHdlZlI2UFdSWnRzbEp4R3BNU0pJa2hEQlBXNkxSYUtEUmFBREE1S29GclZhTEkwZU9GT3V3dnZ6eXk4VVdaQzJKTE10WXYzNDl4bzRkaTJlZWVRWjkrdlRCcDU5K2lsdTNiaUVnSUtERWdSWkZVYkIwNlZKODhza242cll4WThhb2c0ZENDQ3hmdmh5SER4L0d5cFVyTVdMRUNLeGR1eFlmZnZnaHJsKy9iaktsVkZHTVU3TVRraVNKL1B4OFVkSm5hcTdZZkJnclZxd29kUUhDb211VXVMdTdRNlBSWU5teVpTWXg3dWZucDE0cDYrcnFpdmZmZngvOSt2VkRRa0lDQmc0Y2lEZmVlRVA5a3Fnb2lqby9jSHA2ZXBubEtscG5qSjE4UlZFcS9DWHMxcTFibUR4NU1wWXRXd2F0Vmx1aFl5eEpDR0hUdjdNbHRXalJBcjE2OVVKd2NEQW1USmhnOVR0VUxNQ3NiVVpGRkYyRDVzSEZUc3ZiYmc3V3VpT05xS3BTRkVWSWttUzJwRkdSNlVFZjdEZE9uRGdSTjI3Y1VPYzZ6OG5KZ2F1cnEwbGZManM3Rzd0Mzc4Yk9uVHZoNXVhRzJyVnJQMVMvc2JRN2RRSGczTGx6eU03T1JtcHFhcGtuZ2RqWHBPcnFmcjZvMURFalI0N0V5SkVqTGQ2bnJnNjVoeHlUSkVuQ1lEQW9EOU5tR0tlUHlzakl3UEhqeDdGLy8zN285WHBFUmtiaXdJRURhTjY4T1R3OVBmSGYvLzRYdFdyVnF0REZCTWJCR0JjWEZ4dzRjQUJBNFVWVysvZnZSM0J3TUVKRFEwM3F3RysvL1lhWk0yZWFYR2gxNWNvVnpKbzFTeDB3bFdVWlAvMzBFKzdjdVlPeFk4ZVcrdDV0MnJTQnU3czd0bXpaZ3ZUMGRCdzRjQUFMRml6QWM4OFZyczIrYTljdW5EOS9IdVBIajhmUW9VT3hjZU5HS0lxaUxscmZzMmRQWkdSazROeTVjK3JGbUFVRkJkRHI5ZkR6ODhQMjdkc3ROc1Y0RldDMTc0bGp4b3l4V3A0c0tDaEF6Wm8xMWJ2S0ZFV0JqNDhQWEZ4YzBLaFJJNlNtcHVMczJiTjQvdm5ueTV3ZFJxZlRRYS9YcXdQN1FHRzdZNHNMbEszSjBRZHVNZ0U4bHAyZGJaRS9WRzV1TGk1ZXZJalZxMWRqNk5DaDhQSHh3Y2FORzAwNkhQZnUzU3MyTDJWK2ZyNUpNdjdoaHgrS0xheWRtWmxaNnZ1V3RHaHdVV1hkY1hQanhnMDBiTml3VXRPVW1FT1J4YU15RXhNVEhmSU1qVWFqV1F2Z25RcnNtaU5KMG8rS291eXVYYnYyRDBlUEhyMTcvL2lsc0dBOGxxZWt1eG9lN0J6WHJsMGJVNlpNd2RLbFMzSHk1RW00dUxpZ1pzMmE2anBOSlYxQmZ2UG1UY1RFeEtCVHAwNG1kNWJwZERyTW5Uc1hOMjdjVUsvbUFBcW5OdHEwYVJNKytPQUQxSzVkdThSQkpVdkhxYVBHbzdlM2QrT0Nnb0liRmRsWGtxVGZGRVhaTFVuUzdzVEV4TlA0YzZxMER1M2F0ZXV1S01wYkFBYkV4Y1hWakl1TFE5MjZkZFdwMG9vdTlHa0ovL3ZmL3pCeDRzUVNuN3Q1OHlZZWYvenhZdHVqb3FJd2R1eFllSHQ3bzI3ZHVpYlBGVjBJOGU3ZHV6aDY5R2lKQTl5eUxPUHJyNzhHVVA0QWVORU9oL0hLajd5OFBPVG01bFpvcXJUazVHUTgvZlRUYU5ldVhabnZZMG5uenAxVHAwcTdlL2V1Y1hNZWdMMUNpT0NrcEtTZjRlQlRwZUYrWEE4Y09CRDc5dTB6dVFNak1USFJ1ZzNkQXg2MXZtbzBtcmRnd3phRC91U29iUVk1SG8xR2s0R0tYYkYzQmZmWHlIcjY2YWRqalZPbGFUUWFzMzMzcVd5L2NkdTJiWGp5eVNmVkw5MTkrdlRCK3ZYclRhWXU3ZDI3TjF4ZFhVc2NySzFvdjdGT25Ub21VMEliMWFsVEI1czNiOGJKa3lkUnExWXR4TWZIbzErL2ZxWCtmdXhya3FON2xIeWgwV2hld3lQa0NrdjJxYXQ2N25sUVZjMFZHbzBtQmtBWFdaYTd4c2ZIeDlpNE9BQUFIeCtmMWdhRDRXUUZkODhUUXNRQldKbVVsTFFIOTc4elBjdzVIZVBBQ2dCMUZwUGh3NGRqOXV6WnVIbnpKbEpTVXVEcDZZbHZ2dmtHL2ZyMXd4TlBQRkh1YS83ODg4OGxEdkQwN05rVFc3ZHVSV2hvcUhxUnJ4QUNYM3p4UmJIcGltZk1tQUZuWjJmMXNTUkptRGx6Sm9ZT0hZcXVYYnVXdUNiSXlaTW5zWFhyVnB3NWN3WTllL2JFc0dIRHNHL2ZQdlhPT0VWUlVGQlFnQVVMRmdBb25NVmx6Smd4Y0hjM1RWVyt2cjQ0Y3VSSXNkZjM5L2RIelpvMXkvMzlBY2V1TzQ1MmJ0SFNlVEk3Tzl2a0hFOXVicTU2MFdDTEZpMXcrdlJwQkFjSDQ4c3Z2eXl4ZkFhREFUVnExRUJjWEJ4YXRteHBFdWU1dWJrVlhpdnFZUlNOUTR1OVNUbXF6TUJOL2ZyMXpmN2lMaTR1S0Nnb1FGcGFHbjc4OFVmOCtPT1BlT0tKSnpCdjNqeTg4c29yQUlBLy92Z0REUnMyTkRrdVBUMWRuY3V5WDc5K3lNaklLSGFpTWowOUhVSUl4TVRFbUxYTUJ3NGNnTE96TTA2ZlBxMHVJR3dOMmRuWnhoOXRGc3dXcGdNUWdjSk84ZjVTRmhBemF6d2FyN0lvNnNGTzRzS0ZDOUdoUXdjQVFFWkdoc204cUNVdHhnb1VUcTkwNWNvVnZQWFdXM2pwcFpmUXExY3ZBRUJrWkNSaVkyUGg0K09qWHIxUlVGQ0E5dTNibHppUDVlSERoL0hjYzg5aDBhSkZhbDB4cWwrL1B0YXZYNCs4dkx3U3kyRHBPSzNDOFppSVB4Y2lUU2xsSHlVK1B2NEFnQU8rdnI0Tjh2THloa21TTk9idTNidGVPM2Jzd0k0ZE8rRHA2WW1BZ0FEMDdkdlhJbXVGUFBmY2Myck1mUC85OTJqUW9BRTZkKzVjWmp5cGhWY1U3TnUzcjlRT1NsbDN0MVRtNnNDUzZIUTZQUHZzczlpK2ZUdUFzcWRLOC9IeHdkLys5cmRLdjhlajB1bDArUEhISHhFZUhvNlVGSk1RU0FLd3FXYk5tdHRpWTJQdldMMWdGbWFNaDZKZlBoeEFlZlhWb24wWWN3b09Ec2JRb1VOTG5hSkVDSUh3OEhENCsvc1hxN3NiTjI1RVNrb0tGaTFhVk96cTIrUEhqNk45Ky9icTQwT0hEcFhhZGxsU0ZXNHp5UDZVOWUzN3ZDUkp1d3NLQ25Zbkp5Zkg0LzdBOVFNTHVab3RiMVMyMzFqVWpSczNrSk9UbzA3SFlwU1RrMVBxWFpFVjdUYzJhTkFBOWV2WGgwYWp3V3V2dlladnZ2a0c1ODZkVXkvaUNBOFB4N2h4NHhBZEhWM215VlAyTmFrS2VKUjg4VWk1d3BKOTZxcWVleDdFWEdGWGNpUkpPaXJMOGhjblRwellWOG8rbGFvN3QyN2RRa0pDQXM2Y09XUFNUKzdSb3dlaW82TVJHQmlJT1hQbTROMTMzOFhKa3lmVktRR05kRHFkeVN3VTVaRmxHWjk5OWhuR2pCbURKNTk4RWkrOTlCSldyVnFGZXZYcXFlZDFqRXI2M3RTNGNXTk1uandaK2ZuNUpiNitoNGNIZXZic2ljOC8vMXl0VTVNblQ4YkFnUU94YTlldVluZXgxcWhSQTJ2V3JDbDFhdlFINWVibWx2cDk0a0ZWdU81WS9keGllU3lkSjIvZHVvWEhIbnRNZmF6VDZkU0JuTmF0VzJQbHlwWHc5L2RIeTVZdFlUQVljTy9lUFp3NmRRb0E4TjU3NytIczJiUFlzMmNQdG0zYnBwNkxCLzY4azZ1aWc0RVB3eDdpc0NvTTNCVDlJTTNLeWNrSnc0Y1BSMWhZbU5ycEdESmtDR1JaVnVmWVAzYnNHTEt5c3BDYm02dHV1M2p4b3RxWkNBOFB4MGNmZlFSZlgxOEVCUVZCa2lUczI3Y1BLMWV1TEhYdGtzcE1xd1lBdTNmdmhyT3pNeElURXhFU0VvSlJvMFpod1lJRmF2bDc5ZXFGNk9qb2gvMFlLc1FlZ3RrQ2JnTUlrMlY1ZDBaR3hrL256NTh2ZVJUaVQyYU54d2ZYRzlCcXRZaU1qS3h3US9lZ1U2ZE93Y1hGQmZIeDhXamV2TG5KWFF4QVlRZDk3ZHExaUkyTnhjY2ZmMXpxNnloSzRRWDg1WFZZSDF4OHpwcHhXc1hpTVZhU3BOMEdnMkhQcVZPbkxsYnF3TUlUK0tzQXJHclhybDNiKzNmaERFOUpTYW0vZE9sU2ZQbmxsK2phdFN0ZWZmVlZlSHQ3bTMwNmtUdDM3cFNZNng3czJBMFpNcVRVQmNvcnczaDFvTUZnd0tCQmd3QVVYZ1dZa1pHaG5qQ2VQbjA2NnRXcloxS0dldlhxWWVEQWdmakhQLzVSb1N1Z0FPRENoUXM0YytZTVJvNGMrY2psTG8raUtEaCsvRGpDd3NKdzhPREJvdk0zcHdQWUtzdnlwdmo0K0NTTEY0UXFvakwxMWFKOUdIUDUzLy8raDdDd01KUEZoeDhrU1JMaTR1S1FsSlNrZmlITnlzckNva1dMWVB6Q01YbnlaTXlhTmN0a3Z1c3BVNmFZbkx5Wk5XdVcrbGlyMWFyVEtLU21waUkrUHQ0Q3YxMmhLdFpta0gwem1aT3dqTHRuUzJPMXZQRmd2N0dvalJzM29tZlBuaWI5Qm9QQlVPSUptY3IyRzNVNkhiWnMyWUxPblRzREFPcldyWXRWcTFiQnc4TURWNjllaGFJb0dERmlCSDc0NFFmMUttWWo5aldwaW5tVWZQRkl1Y0thZmVvSE9XTHVLUXR6aFcxSmtuUlhrcVNZdkx5OFphZFBuejVjZ1VNcVZYZE9uVHFGTTJmT1FLdlZvblhyMW9pTWpBUUE5T3JWQ3hNbVRNQ2tTWk5RdjM1OXhNVEVRS1BScVBYSGVJSHIyMisvamZmZmY3OVN2OU9UVHo2Snp6Ly9IRk9uVGtXYk5tMlFtcHFLOWV2WFYvajRzdXBFczJiTjBLeFpNM1RxMUFtLy9QS0x1djN5NWN2RnB1WDI5ZlZGYkd4c2llZW5pcTVYYS9USko1OVU2dTZJS2xaM2JIcHVzVFRXeXBNWExsekEwMDgvcmE1SGMrclVLZlY3bnF1cksvUjZQU1pNbUFBQW1EZHZIbjc2NlNlMGF0VUs0OGVQaDFhclJjdVdMYkZ0MnpiY3ZuMGJBUUVCYXJudTNidW56aUJrS2ZZUWg0NCtjSk1CRkk3V1dkdUlFU01RSHgrUEhUdDJvRStmUG5qdnZmZlUyN3FPSHorTzFxMWJBeWpzOUN4WnNnUno1ODdGL3YzNzRlVGtoSm8xYXlJNE9MalV1VkhMbWpNUUtENVZXa0ZCQVJZdlhveW9xQ2o4NHgvL1FKOCtmVEI2OUdqOCt1dXYyTEpsQy83MXIzL2h6VGZmeEt1dnZtcXgyK3lLL0EweUxQSUdWaUtFK0FQQUhnQzczZDNkRDhYRXhKUjhLVUxKYkJhUEZYSG8wQ0VjT1hJRUhoNGVKbE9lR2NteWpNOC8veHhEaHc2RnY3OC9ubi8rK1dMN1pHUmtZTnEwYVdqUW9JRTY3Nlh4Q2dCSmtrcGNKOGZJbW5IcTRQR29BRGdDWUZkQlFjSGVreWRQWGpQSGk5NC9zVC9Cejg5dlNtWm01cXVTSkkweEdBemRvNk9qcGVqb2FEUnUzQmdCQVFIbzM3OC9talp0K3NqdnA5UHBNSG55WkhoN2UrT2YvL3duYnQrK3JWNXRWNUg1clNzaUl5TUR5NVl0dzkyN2Q3Ri8vMzY0dWJraE5EUVUyN2R2UisvZXZaR2VubzR4WThhZ1JvMGE2b0Q0Z2dVTGNQVG9VYVNrcEdEMDZOR1lQbjA2Z29LQzBLWk5HM3oxMVZmdzhmR3AwSHNuSmlZaUtpcktvZ00zMTY5ZlIzaDRPQ0lpSXBDYW1tcmNMSVFRL3dhd3lkM2QvZnVZbUpqUzUzTWphM2lVK21xWGJjYnAwNmZ4d1FjZnFJK05jOG43K2ZtVmVzeWhRNGZ3NmFlZll2NzgrYmg1OHliMjc5K1BuVHQzSWlnb0NFT0hEb1VzeTlpN2R5OUdqUnFGYnQyNm9YLy8vamh3NEFCeWNuSk1UdmdZSDRlRmhjSEZ4VVg5OGx2VzNXL200T0J0QmptV1RBRC9EL2VuTlVwSVNEaFh5ZU90bGpkSzZqZnE5WHFzWHIwYXNiR3grUGJiYjAzV21vaU9qa2JUcGsxTnZqdy9UTC94NTU5L1ZyKzhHd3dHMUtsVEI0c1hMOGFsUzVld2ZQbHlyRnk1RXJJc1krellzWmd6Wnc0MmJkcWtUcmZCdmlaVk1ZK1NMeXFWSzJ6WnAzNlFJK2Flc2pCWDJFUUdnQU1HZzJISjZkT25FOHJkdS9peEZhNDczYnQzUi9mdTNRRUFseTVkVXRmZWVPcXBwL0RsbDE5Q2xtVjg5ZFZYbURScEVvS0NndFRqVWxKUzRPenNqSTgrK2tpZFFhV2ljbkp5Y09uU0pkU3NXUk5uenB4Qmd3WU5jUFRvVVhUdDJyWENiWnRPcDBPdFdyVnc0Y0tGaDc0dytFRkZwMVVzT24yY1VVcEtTckVwMWNvcjQzME9XWGZzL2R5aU5mUGs4ZVBIMGFaTkc4eVlNUU5Iamh5QnE2c3I1czJiaDh1WEwrTmYvL29YV3Jac2ljT0hENk4vLy81SVMwdkR1blhyOE9LTEx3SW9IRnhhdDI0ZHRtL2ZqdlhyMTZzWHNicTR1Q0FoSWNIa1RoNUxzSWM0ZE9pQkcwbVMvaWVFNkg3NThtVjRlM3RiN0gydVhMbUNvVU9IcW84dlg3Nk1rSkFReE1YRllmbnk1WGorK2VmeDczLy9HeE1uVHNUbm4zK084UEJ3L1BPZi8wUmVYaDdPbkRtRFk4ZU80Y3laTTJqYXRDbnk4L054NWNvVmJOKytIVzNidHNWVFR6MkZKNTU0d3FTalVkRmJieTlmdm94Smt5Ymg1czJiNk4yN043WnYzMjZ5R0ZtSERoM1FvVU1IbkR4NUVtdldyRUYwZERRMmJ0eG92ZyttaU45Ly94MEFJSVQ0bjBYZXdBcnk4L1BuZTNwNnZtK2NSN3l5ekJtUHBaMmtldkQyVjZCd0VQSGRkOTlGZG5aMnNYa2tpNW93WVlLYVpFdlRxRkVqZlBmZGQ2aFpzeVlLQ2dwdzZkSWxrOFovMzc1OThQVDB4SW9WSzdCMjdWcTgrZWFieU1uSlVhKytrQ1FKaHc0ZFFuNStQdkx6OCtIbjU0ZTMzMzdiNm5IcXFQR1lucDZlWHI5Ky9iK2VPSEVpdGZ5OUg4NzlFLzJoQUVLOXZMeWVsR1Y1RklEUnFhbXB6ZGV2WDQ4Tkd6YWdmZnYyQ0FnSVFMZHUzUjdxeE1adnYvMkdxVk9ub2xPblR2amtrMDl3NWNvVmJOeTRFV3ZYcmtXTkdqWFFyVnMzeUxJTUlRUVVSVUYrZmo3Mjd0MnJUanRaMFZ1dGQrM2FoVHAxNm1EYnRtMVl0MjRkYnQ2OGllRGdZQWdoc0hmdlh1emR1eGVLb2tBSWdSVXJWbURqeG8wSURnN0dnZ1VMTUcvZVBFaVNoTUdEQjJQYXRHbFl1SEFob3FPajhkMTMzeUV2THc5NnZiN1lWVVZGR1Jmek16ZTlYbytmZi80WllXRmhPSDc4ZU5HbkxnUFlyQ2pLMThuSnlaZk0vc1oycmxXclZnOU9GMlJ6ajFwZnJkV0hxYXhXclZxcGQ3MGtKaVppNmRLbCtQcnJyOHZOQlhYcjFzV1NKVXN3ZmZwME5HalFBRjk4OFFYbXpKbGpNalhpdDk5K2k4aklTQ3hjdUJCZmZQRUZRa05EVFFaeXUzVHBZcmFCM2NwdzFEYURISThRb2sxU1V0TGxoejNlbkhtanN2M0dFeWRPWU83Y3VXaldyQmsyYjk2TUJnMGFxRzI3TE10d2QzZkh6Smt6VFY3allmcU44K2ZQeCtMRml6Rmx5aFMwYjk4ZU5XclVnS3VyS3hZdFdvUnAwNmFwMDU3MTdOa1R2L3p5QzFhdlhvM1hYbnVOZlUycWNoNGxYMVEyVjFpelQxMlZjcy9reVpQTC9XeVpLNnpuOXUzYmx6dzhQTnJFeGNXZGV0alhlSmgyOXR0dnYwVklTQWowZWowbVRacUVpUk1uNHYvOXYvOW5zczhmZi95Qi8vNzN2NUJsR1pHUmtXamR1alZDUTBOeCtmSmxkT3JVQ1hxOTN1UWMwSU5UQ0FZSEIrUHMyYlA0NVpkZmNPTEVDZmo0K0dESmtpVjQ0WVVYc0dmUEhxeGV2UnJ6NTg5SDI3WnQwYnAxYS9qNys1dTBndzk2ODgwMzhmdnZ2OFBaMlJuanhvMHI5bnhCUVVHeHFmdEx1b3VtS09OYTNVWDNLeWdvZ0orZkh4UkZnU1JKcGE2RFd4SkhyanYyZEc2eE5OYktrMisvL1RaaVltSXdZY0lFREJvMENQbjUrYWhSb3dadTNMaUJ0OTkrR3g5KytDRmF0bXlKQ1JNbW9FV0xGcmh3NFFLZWZmWlpBSVdETnUrOTl4NXUzTGlCRFJzMndOUFRFNkdob1ZpNmRDa2tTWUt6c3pPbVRadG1rYy9IeUpIajBDNW90ZHIzTkJxTldMSmtpYkNrZ3djUHFqOG5KeWVMNk9ob3NYYnRXcEdkblcyeVgxeGNuRGg5K3JUNDVKTlB4Smt6WjBTblRwM0UyTEZqUlhCd3NMaDgrYks2MzhXTEY4V1dMVnZFeElrVHhXdXZ2U1p5Y25MVTUxYXZYbDF1ZVlydWMrellzV0xsS00yZE8zY3F0Ti9EV0x4NHNkQm9ORUtyMVk2M2RWellpclhpc1RReE1URW1qNDhjT2FMK0hCRVJVZXB4SFR0MkxMWnR5SkFod3R2YlczVHMyRkdzWExsUzNXNHdHTW9zUTBGQmdUQVlET3EvZ29JQ0lZVDE0NVR4V0dseXUzYnRlbW8wbXUwYWpTWlhvOUVJalVZanVuVHBJaFl2WGl6T25qMWJxYzgvT3p2YkpQNGVwQ2lLU2F6azUrZXJ6MzM4OGNkbHh0bTBhZFBVNS9QeThrcmR6L2o2ZXIxZTVPWGxDYjFlTHdvS0NzU2NPWE5NY3JvUVFtUmxaWWxKa3lhSjc3Ly9YZ2doeE9iTm0wV1BIajNFZ2dVTEt2THJtc1haczJmRjRzV0xSWmN1WFlUeDg3Ly90OWpldG0zYkhnQXNkLyt2SFN2ck03TjEyUjZWcmR1TThseTdkazMwNk5GRGRPN2NXZlRwMDZmRWY4WWMvNkNQUC81WURCOCtYQXdmUGx5TUdUTkdDQ0hFMWF0WGhSQkNqQnc1VXQydmMrZk9ZdlRvMGVvL1gxOWY5VG10VmlzR0RCZ2dCZ3dZSUxSYXJRVi9VN1laNURqTW1UY3EyMi9NemMwVlNVbEpKYjVXYWJuZ1lmdU5KVEhta0FlUE4vWXYyZGNrK2xObGM0VTErOVJWTGZlVXA2cm1DbzFHRTZQUmFFUzdkdTM4YkYwV2MzcllkbFpSbEVydFgxbmp4NDhYSDMzMGtkaXpaNC9JeU1nbzhmMVBuVG9sVnE5ZUxhWk9uU3J1M2J1blBuZnExS2xpKytmbDVZbWNuSnd5WTc4OHc0WU5VMzgrZi82OCtuTkpyNm5YNnl2OUdWWFZ1bE1SMXZpZWFLMDhtWlNVVk9KNWxlVGtaQkVTRXFJK2pvbUpFWDM2OUJHZmZmYVp5WDQzYnR3d2FhTVVSUkU1T1RsQ3A5T1puRWV5Rkh1SVE4bFdiMndPV3EyMmt4RGlTTHQyN2JCdTNUcGJGMGNsaElBa1NTZ29LSUNUazVPdGkyTVY0OGFOUTBKQ0FtUlo3aFFmSDEveDFkV3FFSHVOeC9LY1AzOWVIZEd1S2hpUEQ4L1gxN2RCWGw3ZU1FbVN4Z2dodkl6YlBUMDlFUkFRZ0w1OSs4TE56YzJXUlh3a3BlWGw3T3pzVWhjMXRSU2RUb2NmZi93UjRlSGhTRWt4V2JzK0NjQ21talZyYnJ1L1RsRzFKVVRwQXpTU0pMRVBZeUZYcmx6QmhBa1RjT1hLbFZMdmROSnF0VGgrL0RpY25Kd1FFaEtDalJzM29uYnQyb2lLaXNMQWdRUFZxKzZNUHc4Wk1nUTdkdXhRL3djS3J5WXNla2VPdjcrL2VyZVBjZDVzQU1YbTJUWTN0aG5rS093NWIxUTN6QnRrejZ5UksreXBUMjNQcW1xdTBHZzBNUUM2eUxMY05UNCtQc2JHeFRFYnRyUDJvNnJXbllxb2FuSG95T2ZHN1NFT0hYcXF0SUtDZ2pPeUxCZTdEZEhXak9lU0hEVXdLMHNJb2Y0TmhCQm5iRndjbTdIWGVDeFBWUnUwWVR3K212c0RCYXNBckdyWHJsMWJSVkhlQWpBOEpTV2wvdEtsUy9IbGwxK2lhOWV1ZVBYVlYrSHQ3VzNSaGVBc29iUzhiSzB2bUlxaTRQang0d2dMQzhQQmd3ZlZPVm9CcEFQWUtzdnlwdnZyRVJFY2YzQ21MUGJhWmlRbEpXSHk1TW1ZTUdFQzVzK2ZYNkhwVzBlT0hJbVJJMGZDMzk4ZlFHR2N2L25tbXdDQTlQVDBNbzhkTldxVStyT3hQaWlLb2k3ZWFtbHNNOGlSMkd2ZXFHNllOOGplV1NOWDJMcFA3UWlZS3h3UDIxbjdVTjNyVGxXTFEwYzlOMjR2Y2VqUUF6Zkp5Y2taR28zbS9KMDdkNTY5ZlBreVdyUm9ZZXNpVlV1WEwxODJqSzJ6S3dBQUlBQkpSRUZVbnBnNW41Q1FrR25yOHRnSzQ5RStNQjdONS80QXdnUS9QNzhwbVptWnIwcVNOTVpnTUhTUGpvNldvcU9qMGJoeFl3UUVCS0IvLy81bzJyU3ByWXRyMTY1ZnY0N3c4SEJFUkVRZ05WVmRFa1VJSWY0TllKTzd1L3YzOTljZm9tckMwbTJHVnF0OXFPUFdyRm1ERVNOR1lNQ0FBWmcvZno0aUl5TXIvZnF5TE9QcnI3OEdZTHBRYVVtTWQ5OEFmODdublplWGg5emNYUFhZM0Z6TFZRMjJHZVJJMk5lMEQ4d2JaTytZSyt3RGM0WGpZZDJ4RDlXOTdqQU83WU85eEtGREQ5emNGd0hnbzhPSEQyUGt5SkcyTGt1MWRQandZUUNBSkVuaE5pNktQV0E4MmhqajBmenVEeWlFQWdqMTh2SjZVcGJsVVFCR3A2YW1ObCsvZmowMmJOaUE5dTNiSXlBZ0FOMjZkU3QzRWZQcVFxL1g0K2VmZjBaWVdCaU9IejllOUtuTEFEWXJpdkoxY25MeUpkdVVqdXlFeGRxTTBxWTRxNGoyN2RzLzBudFg1bzZia3VoME9qejc3TFBZdm4wN0FKZ3MxbXB1YkRQSUFiR3ZhV1BNRytRZ21DdHNqTG5DWWJIdTJCanJEZ0RHb2MzWlN4dzYxaHczSlJCQ2ZBLzgrWUdTOVJrL2UrUGZvanBqUE5vZTQ5R3lrcE9UTHlVbUpzNUpURXg4U3BibFhnQkNoUkI1Y1hGeG1ENTlPbnIxNm9VbFM1YmczTGx6dGk2cXpadzdkdzVMbGl4QnIxNjlNSDM2ZE9PZ1RSNEtQNnVlaVltSlR5Y21Kczdsb0EwNVFwc1JHQmhZNHIreUdPKzQyYmh4SStyV3JRdWc4TTZhakl3TWRRcTA2ZE9ubzE2OWVpYXZXYTllUFF3Y09CQlhybHpCRTA4OFlmSGZEV0NiUVk3SEVmSkdWY2U4UVk2QXVjTDJtQ3NjRSt1TzdiSHVNQTd0Z2IzRW9jUGZjZVB1N241TXA5T2xKU2NuTjlUcGRBNjlhTFlqMHVsME9IbnlKQUNrUGZQTU04Y1NFeE50WFNTYllqemFGdVBScXBUNCtQZ0RBQTc0K3ZvMnlNdkxHeVpKMHBpN2QrOTY3ZGl4QXp0MjdJQ25weWNDQWdMUXQyL2ZLbDhYZERvZGZ2enhSNFNIaHlNbEphWG9VMGtBTnRXc1dYUGIvZldEaUZTTzBHYUVoWVdWdUwzb1ZHa1pHUmxZdG13Wjd0NjlpLzM3OThQTnpRMmhvYUhZdm4wN2V2ZnVqZlQwZEl3Wk13WTFhdFRBa0NGREFBQUxGaXpBMGFOSGtaS1NndEdqUjJQNjlPa0lDZ3BDbXpadDhOVlhYOEhIeDhmaXZ4dmJESEpFanBBM3FqTG1EWElVekJXMnhWemh1RmgzYkl0MXB4RGowTGJzS1E0ZC9vNmJtSmlZZkFEaGlxS1VPZzg3V1U1RVJBUVVSUUdBOEowN2R4Yll1ankyeG5pMExjYWpiY1RHeHQ1SlRFeGNsWkNRMEZhV1pRMkFWUURTVTFKU3NIVHBVdlRxMVF1ZmZ2b3A0dUxpakgrZktrRlJGUHo2NjYvNDlOTlAwYXRYTHl4ZHV0UTRhSk1PWUpVc3k1ckV4RVJOWW1MaUtnN2FVRWtjcmMyNGVmTW1ybDI3aGhNblRzREZ4UVd5WE5pTjNMVnJGK3JVcVlOdDI3Ymg4T0hEdUhuekpvS0RnNUdkblkyOWUvZGk4T0RCeU1qSXdLMWJ0N0JpeFFyMDZkTUgxNjVkdzRJRkM5Q21UUnRJa29UQmd3ZGoyclJwU0VwS1FuUjBOUHIwNllPOHZEemN2WHNYUWdpTC9ENXNNOGdST1ZyZXFHcVlOOGhSTUZmWUZuT0Y0Mkxkc1MzV25VS01ROXV5cHppVWJQbm01dUxsNWVVbHkzSlNvMGFORUJZV0JtZG5aMXNYcVZyUTYvVUlEQXpFelpzM0lZVHdTa3BLT21uck10a0R4cU50TUI3dGk1K2ZuMnRtWnVhcmtpU05BZEFkOTl1YnhvMGJJeUFnQVAzNzkwZlRwazF0VzhpSGRQMzZkWVNIaHlNaUlnS3BxYW5HelVJSThXOEFtOXpkM2IrL3Z5NFFVYm5zdWMzUWFyVW1hK1hzMmJNSFc3ZHVoWXVMQzE1NTVSV01HREVDUUdIK0xXMXRLMFZSb0NnS2hCQVFRa0NTSkRnNU9XSGV2SG5vMHFVTC9QejgxSDJ6czdNeFk4WU0rUG41SVRBd0VGdTJiTUhXclZ2UnRXdFgvT01mL3pEcjc4WTJneHlaUGVlTnFveDVneHdOYzRWdFZJZGNvZEZvWWdCMGtXVzVhM3g4Zkl5TmkyTjJyRHUyVVIzcVRtVXdEbTNEM3VMUXlaWnZiaTZwcWFtcFRabzAwV1JuWjNzMmJkb1VmLy83MzIxZHBHb2hJaUlDVVZGUmtDUXBMREV4Y1lXdHkyTXZHSSsyd1hpMEw1Y3VYY3BQVFUwOWMrUEdqWkJHalJwOUxVbFNKb0NuczdLeTNCTVNFaEFhR29yazVHUTRPVG1oZWZQbWNIS3k3K1pJcjlmandJRURXTDU4T1pZdFc0YkV4RVJrWldVQndHVUFYeXFLOGxaeWN2TEsxTlRVTTVjdVhjcTNjWEhKZ2Roem0vSE9PKytZUEg3KytlY1JGQlNFMTE1N0RhMWJ0MWEzbDFWL0pVbUNMTXR3Y25KUy8wbVNoSmRmZmhsUFAvMjB5YjR1TGk1NCtlV1gwYXBWS3dDQWw1Y1gzbmpqRGJ6ODhzdG0vSzBLc2MwZ1IyYlBlYU1xWTk0Z1I4TmNZUnZWSVZjMGFkSmtGUDQvZS9jYVkzZGQ1M0g4K3g5YXhxZ3A1V0pvUVVzMXNvYW9XVHFGRkVLb0VMTjlJTktZK01Bb29LQ2JGTlFRZlNaaFZ4QTNwQVRJcml0WjFLUnNDV0NJV1MvaFp1S05XaVIwdEhQYUJHcktQakRkWk9rTU1hRjAwaWpUMjM4ZllPT0ZCWG81TS8vUG5QTjZQYU9sOUR2TjcvLzlOZlBtbkZPMXZHbWErM2Z2M3IycjQzSDZ6clBUaldGNGRvNkZjOWlOdEhNNDc5OHE3WWkyYmI5ZVZiVng0OGJhdjM5LzErTU12UDM3OTlmOTk5OWZWWC8rcytmUG5NZTU1VHhtMjc1OSs2NWVyM2RycjlkNzk4akl5SnFxZXJodDI1bng4Zkc2K2VhYmE4MmFOWFhISFhmVXpwMDd1eDcxTlhidTNGbDMzSEZIclZtenBtNisrZWI2OWE5L1hWVTFVNjkrRGYvUTYvWGUwK3YxdnJaOSsvWmQzVTdLZkRhTWQ4YnJ4WjYzdmUxdHMvNTd1ek1ZQk1PNE43cGtiekJmMlJWenk2NFlISjZkdWVYWitmODVoM01yOFJ4bS95L094MkJxYW1yMzBxVkxMOXk3ZCsvZnpjek0xTVVYWDl6MVNBUHRHOS80UnYzcVY3K3FxbnE4MSt2ZDNmVThhWnpIdWVVOHpodnQ3dDI3ZnpjNU9mbjk1Y3VYLzhlaFE0Zit0Mm1hczJabVpwYnMyTEdqZnZDREg5UXZmL25MT25EZ1FDMWJ0cXhHUjBjN0dYSjZlcnArK01NZjF1MjMzMTdmK2M1M2FzZU9IVWYra3JTdHFtNGZIUjI5OWplLytjMkRVMU5UdjZ1cTJmbndEWWFLTzJOdXVUTVlCUGJHM0xJM21LL3NpcmsxTEx0aTBGOXhVK1habVd2RDh1d2NLK2R3YmlXZXc0RjV4VTFWMVVrbm5YUkRWZTE1OE1FSDYrbW5uKzU2bklIMTlOTlAxME1QUFZSVnRlZmd3WVBYZHoxUEt1ZHhiamlQODlNenp6enpVcS9YdTJkaVltTEZ5TWpJV0ZYZFUxVjdubi8rK2JyenpqdHJ6Wm8xZGROTk45WDQrUGlSRDRXYlZZY1BINjR0VzdiVVRUZmRWR3ZXcktrNzc3eXpubi8rK2FxcVBWVjF6OGpJeUZpdjF4dnI5WHIzUFBQTU15L04ra0FNSFhmRzNIQm5NRWpzamJsaGJ6RGYyUlZ6dzY0WVBKNmR1ZUhaZVdQTzRkeElQWWROMXdQMDI5alkySlZWOWNqaXhZdmJCeDU0b0ptdkgzNmRhdmZ1M1hYTk5kZTBMNy84Y2xOVmEzdTkzcU5kejVUTWVaeGR6dU5ndWV5eXk5NnlkKy9lanpWTjg3bXErbkQ5Nlk1YXNtUkpyVjI3dHE2ODhzcnE5ek8wZS9mdWV1U1JSK3JSUngrdHFhbXBJei9jdG0zN3M2cTY3NVJUVHZuUnBrMmJYdW5yYndxdnc1MHh1OXdaRENKN1kzYlpHd3dLdTJKMkRkdXVHQnNiMjFSVkh4b1pHYmw4NjlhdG16b2VaMVo1ZG1iWHNEMDd4OHM1bkYzSjUzQmczaXJ0aU1uSnlmOWV1blRwNGxkZWVlWGluL3prSjdWeTVjcDZ4enZlMGZWWUErRzN2LzF0clZ1M3J2YnMyZE5VMWIvMmVyMXZkajFUT3VkeDlqaVBnMmZYcmwwSHA2YW1ucHVjbkh6Z3pEUFB2TDlwbXIxVjlaNTkrL2FkTWpFeFVROC8vSEJ0Mzc2OVRqcnBwRnEyYk5rYmZpRDZHOW0vZjMvOTlLYy9yYnZ2dnJ2dXV1dXU2dlY2dFcvZnZxcXEvNm1xZnp0OCtQQm50Mi9mL3MycHFhbm5kdTNhZGJDUFh5SzhJWGZHN0hGbk1LanNqZGxqYnpCSTdJclpNNHk3WWhqZUt1MEl6ODdzR2NabjUzZzVoN01uL1J3T1hMaXBxanJ0dE5PZVhMQmd3ZkkvL3ZHUGYvL0VFMCswNTU1N2JuUE9PZWQwUGRhOHRubno1cnJ4eGh2YmZmdjJOVlgxd016TXpJMi8vLzN2RDNVOTEzemdQUGFmOHpqNHBxYW1YcDZjbk53ME9UbjU3MmVmZmZiVGJkc3VyS3B6WDNqaGhRVy8rTVV2Nm52ZisxNjkrT0tMZGNZWlo5UVpaNXh4VlAvTm5UdDMxb1lORytxV1cyNnBILy80eC9YQ0N5OVVWYzFVMVgrMWJmdmxiZHUyZldseWNuTFQxTlRVeTdQNHBjRWJjbWYwbnp1RFFXZHY5Sis5d1NDeUsvcHZXSGZGTUlXYktzL09iQmpXWitkRU9JZjlOeC9PNGNDOVZkcGZhRmF1WFBuUGJkdCtyYXJxaWl1dXFCdHV1S0dXTGwzYTlWenp5dVRrWk4xNzc3MzErT09QVjFWVjB6UmZuWmlZK0pmeWdkekh5bm5zQStkeHVGMTg4Y1duemN6TWZLcHBtcysxYlh2K2tSOS8zL3ZlVjJ2WHJxMlBmT1FqdFdqUm9yLzZOZFBUMC9YRUUwL1VJNDg4Y3VRemE0N1lWbFgzalk2T2Z0ZG4xaERJbmRFSDdneUdqTDNSQi9ZR1E4Q3U2SU5oM3hYRDlGWnBmOEd6MHdmRC91ejBnWFBZQi9QcEhBNXl1S21xcXBVclYzNnFiZHR2VjlYYm02YXBpeTY2cUM2OTlOTDY0QWMvV0V1V0xLbEZpeGJWZ2dVTHVoNHp3c0dEQjJ0NmVycW1wcWJxMldlZnJhZWVlcXEyYk5sU2JkdFdWZTFybW1iZHhNVEVkN3VlY3o1ekhvK2U4OGdidWVDQ0MxWWNQbno0czFWMVZWV2RXbFcxY09IQ3V2enl5MnZ0MnJYVnRtMDkrdWlqOWVTVFQ5YUJBd2VPL0xJOVZmWFF5TWpJZlZ1M2J0M1cwZWh3MU53WlI4K2RBYSt5TjQ2ZXZjRXdzeXVPbmwzeFdrTWFicXJLczNNc1BEdXp4ems4ZXZQOUhBNTh1S21xV3JWcTFaa0hEaHo0YWxWZFcxVnY3WGljK2VZUFZiVng0Y0tGdDQyUGo3L1k5VENEd0hrOEljNGpmK1d5eXk1N3k5Njllei9XTk0zbnF1ckQ5ZHA3clczYjltZFZkZDhwcDV6eW8wMmJOcjB5OTFQQzhYTm5uQkIzQmtQSjNqZ2g5Z1pEdzY0NElVTzlLNFk1M0ZSNWRrN1FVRDg3L2VRY25wQjVjdzZISXR3Y3NXclZxa1VIRGh6NGVGVmRXbFVYVk5XU3FqcXRCdlN6Zm83RG9hcDZxYXFtcW1wclZUMjFjT0hDNzQrUGowOTNPOVpnY2g3ZmxQUElNVG4vL1BPWGo0eU1mS2FxcnZ2VEQvM240Y09INzkrK2ZmdXVEc2VDdm5CbnZDbDNCdndOZStOTjJSdFFkc1ZSc0N2K3hyQ0hteU04TzIvS3N6TUhuTU0zTmEvUDRWQ0ZHd0FHMzlqWVdGdFYxZXYxM0hFQUFBQjlKTndBekkyUnJnY0FBQUFBQUFEZ1Zj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NU0NyZ2NBZ0JQUnRtMzdlai8xbC8vUU5FMHpCK01BQUFBQXdBbnhpaHNBQUFBQUFJQVF3ZzBBQUFBQUFFQUk0UWFBZWUzWlo1K3RsU3RYMW8wMzN2aTZQN2QvLy80T0pnTUFBQUNBWXlmY0FEQVF0bTNiVm84OTlsalhZd0FBQUFEQUNSRnVBQmdJMTExM1hkMTk5OTMxMGtzdmRUMEtBQUFBQUJ3MzRRYUFnZkNKVDN5aTN2M3VkOWY2OWV1N0hnVUFBQUFBanB0d0E4QkFhSnFtYnJubGxucnFxYWZxNXovL2VkZmpBQUFBQU1CeEVXNEFHQmpubkhOT2ZmN3puNi8xNjlmWDlQUjAxK01BQUFBQXdERVRiZ0FZS0ZkZGRWV2RmZmJaZGRkZGQzVTlDZ0FBQUFBY3N3VmREd0FBL1RReU1sSzMzbnByZmZLVG42eDN2dk9kWFk4REFBQUFBTWZFSzI0QUdEakxseSt2ZGV2VzFjYU5HN3NlQlFBQUFBQ09pWEFEd0VENjlLYy9YZTk5NzN1N0hnTUFBQUFBamtuVDlRQUFjQ0xhdG0yUDV0OXJtc2FkQndBQWNBTEd4c1kyVmRXSFJrWkdMdCs2ZGV1bWpzY0JHRmhlY1FNQUFBQUFBQkJDdUFFQUFBQUFBQWl4b09zQkFPQkUvTzFib0kyTmpiVlZWYjFlejF1akFRQUFBRER2ZU1V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EQ0RRQUFBQUFBUUFqaEJnQUFBQUFBSUlSd0F3QUFBQUFBRUVLNEFRQUFBQUFBQ0NIY0FBQUFBQUFBaEJCdUFBQUFBQUFBUWdnM0FBQUFBQUFBSVlRYkFBQUFBQUNBRU1JTkFBQUFBQUJBQ09FR0FBQUFBQUFnaEhBREFBQUFBQUFRUXJnQkFBQUFBQUFJSWR3QUFBQUFBQUNFRUc0QUFBQUFBQUJDQ0RjQUFBQUFBQUFoaEJzQUFBQUFBSUFRd2cwQUFBQUFBRUFJNFFZQUFBQUFBQ0NFY0FNQUFBQUFBQkJDdUFFQUFBQUFBQWdoM0FBQUFBQUFBSVFRYmdBQUFBQUFBRUlJTndBQUFBQUFBQ0dFR3dBQUFBQUFnQkRDRFFBQUFBQUFRQWpoQmdBQUFBQUFJSVJ3QXdBQUFBQUFFRUs0QVFBQUFBQUFDQ0hjQUFBQUFBQ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EWmJvK3hBQUFnQUVsRVFWUUFoQkJ1QUFBQUFBQUFRZ2czQUFBQUFBQUFJWVFiQUFBQUFBQ0FFTUlOQUFBQUFBQkFDT0VHQUFBQUFBQWdoSEFEQUFBQUFBQVFRcmdCQUFBQUFBQUlJZHdBQUFBQUFBQ0VFRzRBQUFBQUFBQkNDRGNBQUFBQUFBQWhoQnNBQUFBQUFJQVF3ZzBBQUFBQUFFQUk0UVlBQUFBQUFDQ0VjQU1BQUFBQUFCQkN1QUVBQUFBQUFBZ2gzQUFBQUFBQUFJUVFiZ0FBQUFBQUFFSUlOd0FBQUFBQUFDR0VHd0FBQUFBQWdCRENEUUFBQUFBQVFBamhCZ0FBQUFBQUlJUndBd0FBQUFBQUVFSzRBUUFBQUFBQUNDSGNBQUFBQUFBQWhCQnVBQUFBQUFBQVFnZzNBQUFBQUFBQUlZUWJBQUFBQUFDQUVNSU5BQUFBQUFCQUNPRUdBQUFBQUFBZ2hIQURBQUFBQUFBUVFyZ0JBQUFBQUFBSUlkd0FBQUFBQUFDRUVHNEFBQUFBQUFCQ0NEY0FBQUFBQUFBaGhCc0FBQUFBQUlBUXdnMEFBQUFBQUVBSTRRWUFBQUFBQUNDRWNBTUFBQUFBQUJCQ3VBRUFBQUFBQUFnaDNBQUFBQUFBQUlRUWJnQUFBQUFBQUVJSU53QUFBQUFBQUNHRUd3QUFBQUFBZ0JBTHVoNEFBSUEzdG1yVnFrVUhEaHo0ZUZXdHJxb0xxbXBKVloxYVZTZDFPbGlPUTFXMXA2cW1xbXByVlcxZXVIRGg5OGZIeDZlN0hRdTZZMis4S1hzRHlxNDRDbllGQUoxb3VoNEFBUHBwYkd5c3JhcnE5WHJ1T09hOVZhdFduYmwvLy81Ym1xYjVURlc5dGV0NTVway90RzE3Lzhrbm4veTE4Zkh4RjdzZUJ1YUt2WEZDN0EyR2hsMXhRb1o2VjR5TmpXMnFxZytOakl4Y3ZuWHIxazBkandNd3NIeFRDNENCSXR3d0tGYXVYUG1wdG0yL1hWVnZiNXFtTHJyb29scTllblY5NEFNZnFDVkxsdFNpUll0cXdRSXZucTZxT25qd1lFMVBUOWZVMUZROTk5eHp0WG56NXRxeVpVdTFiVnRWdGE5cG1uVVRFeFBmN1hwT21HMzJ4dEd6TnhobWRzWFJzeXRlUzdnQm1CdStxUVhBUUJGdUdBRE4yTmpZVjZ2cTFxcXFqMzcwbzNYOTlkZlgwcVZMdTUxcW5wbWNuS3h2ZmV0YjlkaGpqMVZWVmRNMHQweE1USHk5cXRwdUo0TlpZVy8wZ2IzQkVMQXIrbURZZDRWd0F6QTNmRk1MZ0lFaTNEQ2Z2Zi85N3o5NWRIUjBRMVZkUFRvNjJxNWZ2NzVadlhwMTEyUE5hNXMzYjY2dmZPVXI3Y3pNVEZOVkQ4ek16UHpqamgwNzluYzlGL1NMdmRGLzlnYUR5SzdvdjJIZEZjSU53TndZNlhvQUFBQmVOVG82ZWtkVlhYMzY2YWZYaGcwYmZFT2xEMWF2WGwwYk5teG9Uai85OUtxcWEwWkhSOWQzUFJQMGs3M1JmL1lHZzhpdTZEKzdBb0RaSk53QUFBUllzV0xGMnFyNjB1TEZpOXVOR3pmV2VlZWQxL1ZJQStPODg4NnJqUnMzMXVMRmk5dXErdkxZMk5pVlhjOEUvV0J2ekI1N2cwRmlWOHdldXdLQTJTTGNBQUIwN01JTEwzeFgwelFicTZwdXUrMjI1cXl6enVwNG9zRnoxbGxuMVcyMzNYYmtMUlR2di9EQ0M5L1Y2VUJ3Z3V5TjJXZHZNQWpzaXRsblZ3QXdHNFFiQUlDT0hUcDA2TjZxT3ZYcXE2K3VTeTY1cE90eEJ0WWxsMXhTVjExMVZWWFZxWC82TTRkNXk5NllHL1lHODUxZE1UZnNDZ0Q2VGJnQkFPalErZWVmZjJGVlhiRnMyYkw2d2hlKzBQVTRBKytMWC94aUxWdTJyS3JxaWhVclZselE5VHh3UE95TnVXVnZNRi9aRlhQTHJnQ2duNFFiQUlBT2pZeU0vRk5WMWJYWFhsc25uM3h5MStNTXZKUC9yNzE3RDR1cVd0d0gvdTRaRUpSRUFmUFdLYzNMNmVuMDlXREQ4VUtQOTh0Sk1HK0VsUXFCU1NaZXNCNlBSbXBLa21JWkdhS0VobGNNUENLb3hLV3dpeUpLcUtDSWx2MktvNmdwR2NsRlVKaUJ2WDkvME93WUJ4U1lHK2o3ZVo3elBETnI5dHA3TVp4ZWxudnR0VmFiTnZEeDhRSHcxM2RQMU5vd044eUx1VUd0RmJQQ3ZKZ1ZSRVJrVEJ5NElTSWlJcktRL3YzNzl3Y3dzVXVYTG5CM2Q3ZDBjM1RrNWVYcHZGZXIxYmgyN1pxRldtTmM0OGVQUitmT25TRkowcVJubjMzVzJkTHRJV3FLbHB3YkR6TG1CclUyekFyTDlHV1lGVVJFWkN3Y3VDRWlJaUt5RUlWQ3NRQUF2THk4WUcxdGJiTHJIRDkrWEg2OWI5OCsrWFZDUWtLRGRlYlBuNi96UGk4dkQ4dVdMYXYzV0kxR28vTytwcVlHQlFVRk9tVVhMMTVFV1ZtWlR0bjA2ZFByUForcnEydUQ3VElHYTJ0cmVIbDVBUUFFUVFndzZjV0lqTXhjdVVHNm1CdlUycGdqSzZLaW9wcFY3OWl4WXdnTkRkVXBpNG1Kd1o0OWUvU09UVXBLd3VYTGw1dDFuYWIwWll5RldVRkVSTVlpV0xvQlJFUkV4cVJTcVNRQXlNbko0ZDg0YXRGR2pCaGhWVlpXVnFoUUtKeSsrZVliMk52Ym0rUTZoWVdGV0xGaUJiWnMyUUtnZGxBa016TVRBREJreUJCa1pHVEl4KzdldlJ1SmlZa0FhZ2Rhbm56eVNma3pkM2QzRkJZV0lqQXdVT2Y4b2lqQ3k4c0xjK2JNd2JCaHcrUzZBUUVCMkw1OU96cDE2b1RidDI5anhvd1pjSE56dyt6WnMrVzZZOGVPeGFGRGg1Q1ZsWVZQUHZsRUx2LzU1NS9SdDI5Zm5ldkV4c1lhNCt1UWxaV1ZZZlRvMFJCRnNhaDM3OTVkNCtMaWFveDZBU0lUTUZkdVVQMllHOVJhbUNzcjZ2WXBCZzRjaUo0OWUrcDhmdW5TSlp3NGNVS3ZYbGxaR2J5OXZlSG41NGNKRXliZzVzMmI4UGIyUmxoWUdQcjA2YU56YkV4TURMNysrbXRFUlVWaDVNaVI5MnlQaDRjSG5KeWNtdHlYTWJZSFBTdFVLdFZoQU1NVkNzWElVNmRPSGJad2M0aUlIbGhXbG00QUVSRVIwY09vdExUME9VRVFuUHIzNzIvU202Lzc5Ky9IdUhIak1HblNKQUMxczJPMHJ5c3JLK1hYKy9idGc1ZVhsL3lVNlBEaHc3RjM3MTc1UFA3Ky9qaC8vanlPSERraWwvbjUrZUhGRjEvRWtpVkxFQkFRZ05EUVVBd1lNQUJQUHZra1pzeVlnZHpjWEl3ZVBSckJ3Y0Z3ZG5iRzY2Ky9ydE0yVVJSeDh1UkpEQm8wU0dkZ3h0WFYxZWdETlhlenQ3ZUhzN016VHA4KzNTay9QLzg1QUVkTmVrRWlJekJYYmxEOW1CdlVXbGdpS3pwMDZLRFRid0JxSDlEUVNrbEpRWGg0dVB5K29xSUNtelp0UWtSRUJBQ2d2THdjQ3hZczBLbWZtcHFLVjE1NUJTa3BLVWhNVE5UcGd3REEzTGx6NGVibWhna1RKdWlVTjZjdlkwek1DaUlpTWdZTzNCQVJFUkZaZ0NBSWt3SElzMVJNNGZidDIwaElTTURCZ3dmaDRlRUJvSFpRNU9EQmd3QnFaOXhvWHdQQUgzLzhJZC9zcUtpb2dKdWJHNERhbXhybnpwMURjbkl5bGk5ZmpnMGJOaUFrSkFUZHVuVURBUFR2M3gvdnZ2c3VPbmZ1ak1URVJKM2xUNVlzV1lKSEhua0VBUERkZDk4QkFNTER3M0g1OG1YVTFOUWdPRGdZYytmT3hjNmRPK1U2R28wRzA2Wk5rOThQR3pZTS92NytSdjkraGcwYmh0T25UMnQvRjd5cFFpMmVPWEtEN28yNVFhMkJxYlBpN29kQlB2dnNNNVNXbHVyODdRYUEwdEpTK2JXN3UzdXo5dHBSS0JRSUNncUNrNU9UVG5sZVhoNnlzcklRRWhLaVU5N2N2b3l4TVN1SWlNaFFITGdoSWlJaXNvd0pnR2x2d0VaSFI2Tzh2Qnp0MnJWcjFQRk9UazVJVFUzVks5KzNieDlHalJvRlcxdGIvUGpqanhCRkVXZk9uTUhpeFl2bFk3UlAxZmJvMFFNVEowNEVVTHNKc0t1cnE5NFRzZ2tKQ1ZDcjFiQzJ0a1pnWUNDVVNxWFpaOXdBdGQ5OVdGZ1lKRW1hQ0dDUnlTOUlaRGlUNXdiZEczT0RXZ21UWm9YMm9ROVhWMWQ4L3ZubnNMVzFCVkM3eDkyOVRKMDZGV3ExV3FkTXFWUWlJU0VCaXhZdGtoLzhtRFp0bWs0LzRPN2wwOVJxTmRhc1dRTkFmNTg5US9veXhzU3NJQ0lpUTNIZ2hvaUlpTWpNK3ZmdjN4RkFIMGRIUi9UbzBjTWsxN2g2OWFyTzhpRGFwMk03ZCs0c3YzWnljcEpmYTIrY3ZQVFNTM3JuaW9pSXdQUFBQNCtLaWdwVVZWVkJvVkFnT2pvYVZsWldpSXFLUWt4TURHN2R1b1dUSjA4Q3FGMmFwSzY2NzRjTUdRSW5KeWU0dXJvQ0FKNTc3am05SjNSNzl1eXBVOWErZlh0NWp4NWo2dEdqQnh3Y0hGQmNYTnpIeGNXbFEzWjJkdW45YXhGWmhqbHlnKzZQdVVFdG5UbXpRcElrTEYrK0hLdFdyYnJ2VW1sQWJkOUV1eWVPbHJZL2tKV1ZKWmY5OHNzdkFJQ3RXN2RpMTY1ZFVLdlZPdlhXcmwyTDMzLy9IUUR3NnF1dll2YnMyWmc4ZWJMOGVWUDdNcWJBckNBaUlrTng0SWFJaUlqSXpKUks1ZjlKa29SZXZYcVo3QnJ4OGZIdzl2Ykc1czJiQVVCblNiUjd1ZnVtUzEwWExseEFSVVVGQ2dzTDBiVnJWd0MxUzQvNCtmbGh3SUFCOG5IYUdUWU56YmpKek16RVAvN3hEL2w5Ykd4c3ZUZFpnTm9CSlZNTTJnQ0FJQWpvMWFzWHNyT3pJUWpDL3dFNFpwSUxFUm1CT1hLRDdvKzVRUzJkcWJOQ3JWWmowNlpOT0hmdUhFUlJoTGUzTjJiTm1nVTdPenU5ditYYU1uZDNkL2o2K2dMNDYwRVNyWHZOMHBrMWF4Wm16Wm9sRCs1SWtvVFEwRkNrcDZjalBEd2NYbDVlaUl5TXhNS0ZDM0h0MmpYTW5Uc1hRTlA3TXFiQXJDQWlJa054NElhSWlJakkvUDRKQUwxNzl6YlpCYVpNbVlLLy9lMXY4c0FOQUxpNHVOUzdsdnNmZi95QnpNeE14TVhGSVM0dVR1OXpPenM3Yk4rK0hibTV1V2pidGkxT25UcUZGMTU0b2RsdDA5NkFxZXZLbFN0NlQrRTJkS3d4OWU3ZEc5bloyWkFrNlovZ1RSVnEyVXllR3kxSlhsNGUrdlhySjc5WHE5VW9LaXBDOSs3ZExkaXFXc3dOYXVGTW1oVktwUkw1K2ZsNCsrMjM0ZVBqQXhjWEY4VEZ4U0V6TTFQK216MWt5QkJrWkdUVVcvL3VCMGthKzNlK3JLd003NzMzSHE1ZnY0NmRPM2ZLZ3k1UFBQRUV0bTNiaHZuejU2TmR1M2F3czdNelMxK21NWmdWUkVSa0NBN2NFQkVSRVRWUm56NTliQndjSEJ4T25qeFoyTXhUOUFOZzBpZm5uM2ppQ2IyeU5tM2FJQ2twU2E5Y2U5Tms2dFNwY0hCd2dFcWxncWVuSjNidDJvVUxGeTVnekpneEFJREV4RVRNbmowYmFXbHBEZDdzR0RKa3lIM0x2dnp5U3p6eXlDTTZaUnFOUm0vSk5PRCs2K1ViU250alN4VEZmdmM1bE1nZ3p6NzdiSS9UcDA4WEdIQUtvK1pHVkZRVS9QejhtbHp2MkxGaitQNzc3N0ZvMFY5Yk5zVEV4RUNoVU9DVlYxN1JPVFlwS1FuLy9PYy82ODJqKzVrL2Y3N09iTDI4dkR4czNMZ1IyN2R2Yi9LNWpJMjVRYVptWUY2WXRJK2hWQ3F4Y2VOR25iS1NraElFQndjakpTWEZKTmNFZ1BUMGRQVHQyeGNoSVNGbzA2YU5Udi9Bd2NFQlc3WnNRVlZWRlJ3ZEhRM3V5eGdMczRLSWlBekJnUnNpSWlLaUpuSndjSENvcWFtNXBsS3AwaVZKaWhkRk1TRTNOL2ZYeHRhWEpLa3ZBTFB2VTZIUmFPRGg0ZEhnNTJWbFpkaXhZNGU4bVhINzl1MnhjZU5HT0RrNTRlclZxeEJGRVY1ZVhraE9Uc1pQUC8yRXA1NTZTdThjTVRFeDhrMWE3VkpwRFQxMTJ4Sm8yeW9JUWw4TE40VWVjSUlnNUxxNHVGd1VSVEZlRUlUNG5KeWNINXRTMzlpNXNYWHJWbm5nWnVEQWdlalpzNmZPNTVjdVhjS0pFeWYwNnZYcjF3OGZmdmdoL3Y3M3YyUENoQW00ZWZNbVB2LzhjNFNGaGVrZFcxWldocUNnSUVSRlJXSGt5SkgzYkkrSGh3ZWNuSnlRbUpnSUFMaDkrN2JPc2t2dTd1NzFaczdGaXhmbEpaaTBSRkhFblR0M1lHZG5WKysxN2w2K3NhbVlHMlJxaHVTRkpmb1k1OCtmaDVPVGsveStxcXBLNTcvZjhQQndkT25TQlFEMCtpSDNlMEJERkVVQXVPOGdpNTJkSGV6czdJelNsekVXWmdVUkVSbUNBemRFUkVSRXpTTUFHQzRJd25DbFVybEJwVko5THdoQ3ZFYWppVDk3OXV6Ris5VHRDQUQyOXZhbWIyVWQxdGJXU0VoSTBDdlh6cmo1OXR0dnNXREJBZ0MxZ3p4MmRuWll1M1l0TGwyNmhORFFVSVNIaDBPaFVNRFB6dzlCUVVIWXRtMGIyclp0SzU4bk9EZ1lsWldWV0wxNmRiUGFGaHNiMjJEYlRLWE83NkNqU1M5RUJIU1FKS20vSUFqOUFRU3JWS29mSkVtS0J4Qi8rdlRwc3dDays5UTNXVzdjYjFQeGxKUVVoSWVIeSs4cktpcXdhZE1tUkVSRUFBREt5OHZsN05CS1RVM0ZLNis4Z3BTVUZDUW1KdW9ObHN5ZE94ZHVibTZZTUdHQ1RybVhseGNBWVBqdzRUcHQ4dmYzeC9uejUzWE80K2ZuaHhkZmZGSHYzR2xwYVVoTFM4TkhIMzNVNk8rZ0taZ2JaQWFHNUlYWit4aEpTVWxRS3BWWXVuUXBmSDE5WVdOajArQStNM2YzUTdSLzUrdDd5S09rcEFTQmdZRndkSFNVOTdSeGNIQUFVTHVIek9USmsvWHFHTnFYTVNabUJSRVJHWUlETjBSRVJFVEdNVmlTcE1GV1ZsYnJWQ3JWYVFEeGdpREVaMmRuWDZqbjJBNEFHbndhM0ZRMEdvM2Vwc0IxVFo0OEdXdlhyc1hpeFlzeGNPQkFXRmxad2RiV0ZpRWhJUWdNREpUM214ZzdkaXd5TWpJUUVSR0JSWXNXNFljZmZvQW9paWdxS2tKd2NMREI3VlNyMVFCcTk5NVJLQlFHbis5ZTZ2d09PcGowUWtUQUhRQjE3dzcrUXhDRWZ3QjRWNlZTNVFPSVZ5Z1U4YWRPblRxSittL0tHaVUzdEJtZ3pZUFBQdnNNcGFXbGVrc1ZscGFXeXEvZDNkM2g3dTdlNUdzcEZBb0VCUVhwUElrUDFDNTdscFdWaFpDUUVKM3lQLzc0UXg2NHFhaW9nSnViRzREYUFacHo1ODRoT1RrWnk1Y3Z4NFlOR3hBU0VxS3paOWZ3NGNQbDEycTFHb0lnNkpScEdUcmJCbUJ1a0ZrWWtoY203V05vTkJyazUrZWplL2Z1c0xLeVFtWm1Kckt5c3BDYW1vcU1qQXlzWDc4ZXRyYTJtREpsQ2tSUlJIVjFOZHpkM1RGdjNqejVIS0lvUXExV1F4UkZDSUlBQU1qUHo0ZENvVUJSVVJGc2JHd0ExQzZ0K3RSVFR5RXNMQXlSa1pIdzhmSEI3ZHUzSVVtMVA3SWdDRGh5NUFpcXE2dFJYVjJORVNORzRQMzMzMjlXWDhZVW1CVkVSR1FJRHR3UUVSRVJHZCt6QUo2VkpPbjlCcDZTdGNqQWpiVzF0ZDZtd0lEdXJKYkF3RUFFQmdiSzczdjI3SW1ZbUJnODl0aGpPblZXcmx5SnlzcEtBRURuenAzaDUrZUhPWFBteURkZ0dtUEdqQm4xbGljbkoyUHo1czFRS0JSNCtlV1hHMzIrNXVCTkZUSWpOWFJ2eE5iVkc4QVNVUlNYcUZTcUt3QVNBTVQzN3QzN2VGeGNuSFlkSWFQa2hqWURYRjFkOGZubm44UFcxaGJBL1pjcm1qcDFxanlvcXFWVUtwR1FrSUJGaXhZaE5EUVVBREJ0MmpTZDJYTjkrdlRScWFOV3E3Rm16Um9BdFRlQTYzSnlja0pxYXFyZXRmZnQyNGRSbzBiQjF0WVdQLzc0STBSUnhKa3paN0I0OFdMNW1QTHljbVJtWnFKTm16WUFnS05IajJMSWtDRnlKbW1YYmpRRzVnYVpnU0Y1WWRJK2hwV1ZGVjUvL1hVSWdvQ0pFeWZpeG8wYm1EZHZIbXhzYkRCNjlHaU1IajFhUHJhNnVocWlLTUxLU3ZmV2swYWp3ZlRwMHdIVVpndFFPK1BtNE1HRHNMR3hRVUJBQUFEQTA5TlRycnR3NFVJc1hMaFE1enlpS01wTHFRR1FIL1pvVGwvR0ZKZ1ZSRVJraU1iL3k1cUlpS2dWVUtsVTkxdHFoc2lTOGxFN0UrY3RTWktzNjk1a05KVTdkKzdJUzREVWZkM1FNY2IyMjIrL3lldmF0MFIxYnVaV0FiQ3hjSE9JN3ZhN0lBanhvaWp1RXdRaEJVQWJZK1hHNE1HRE1YandZS3hhdFFvdnZ2Z2lEaDA2cFBQNTJMRmpkY3BjWFYyUm1abXBjNHkyYk1pUUlmSXlSd01HRE1ESmt5ZXhkZXRXN05xMUMycTFXcWZlcWxXcmtKNmVqdUxpWW5UcDBnV3paOC9XV2U2bzdyNFlXaEVSRWJDeHNVRjFkVFVtVFpxRTlQUjBxTlZxbmUvQnhjVkZaK0RHeGNVRkowNmNnRktwQlBEWGYrdloyZG5OL2Nwa3pBMXFvWDRYQkNGZWtpUS9BRmJtNkdNQXRZTW5wcDRkMjFvOTZGbWhVQ2hHbmpwMTZyQ2wyMEZFOUtEaWpCc2lJbnFnU0pKMFdCQ0VFWlp1QjFFREpFRVFKTzBTSCtaUWQwQ21vY0VaVXczYUFHalJnelpFcllFb2lwSWdDRVlKRGJWYWpVMmJOdUhjdVhNUVJSSGUzdDZZTldzVzdPenM5QVpNdEdYdTd1N3c5ZlVGQUwybEZ1ODFTMmZXckZtWU5XdVdQTXRGa2lTRWhvWWlQVDFkM3FzaU1qSVNDeGN1eExWcjF6QjM3bHdBYUhCZkRBQzRjT0VDS2lvcVVGaFlpSzVkdTk3ejUxUW9GTHlaVEErZFAvUENyTmZrZjJjUHJUOFVDa1dlcFJ0QlJQUWc0OEFORVJFOVVFNmZQajNTMG0yZ0I5K0FBUU82MXRUVVhHL01zWUlnbkJkRk1WNFFoUGljbkp3OEFKSktwWG9Od0tNVkZSVm1lUnFXR2xaZVhxNTlXWnFUazhOUkpqSVpsVXBWZ3NZdGwzTUZmKzZSMWF0WHIwenRVbWtxbGFvVUJ1YUdVcWxFZm40KzNuNzdiZmo0K01ERnhRVnhjWEhJek15VUIxanF6cDY1MjkxTExUWjI2Ykd5c2pLODk5NTd1SDc5T25idTNDa1B1anp4eEJQWXRtMGI1cytmajNidDJzSE96ZzV4Y1hGNjllM3M3TEI5KzNiazV1YWliZHUyT0hYcUZGNTQ0WVVHcjNmOStuVjA2dFNwU1VzM05nVnpnMHpOa0x4UXFWU2VZQitqUldCV0VCR1JJVGh3UTBSRVJHUjhPZmhyNCtDZjZ2bGN2Z0hyNE9CZzVxWVpseVJKU0V4TWhKdWJtOTROb3Fpb0tQejAwMDhJQ1FuUlc5Lyt4SWtUR0Rod29Qeit5SkVqOVc0a2Jtb1ZGUlhhbDZYM09vN0lDTzUxQi9VWFFSRGlhMnBxNHMrY09YTUtmMjQyZnRleVhnYm5obEtweE1hTkczWEtTa3BLRUJ3Y2pKU1VsR2Fkc3pIUzA5UFJ0MjlmaElTRW9FMmJOam96ZFJ3Y0hMQmx5eFpVVlZYQjBkRVJEZzRPVUtsVThQVDB4SzVkdTNEaHdnV01HVE1HQUpDWW1JalpzMmNqTFMzdG5nTTNodzRkZ3JXMU5mTHk4dVNOeUkySnVVRm1ZRWhldElnK1JsUlVGQjU5OUZHZG1YcVNKR0h4NHNXWU9uVXFCZzBhVkcrOXlzcEs3TjI3RjU2ZW5talhybDJUcmltS0lnNGZQb3lubjM0YTNicDFhL0M0eU1oSStQbjU2ZlZOakkxWlFVUkVodURBRFJFUkVaRnhaQXFDRUsvUmFCTE9uajE3OFQ3SGxnSTYvNkJ2TVU2ZVBDa3ZXWFEvNmVucGFOdTJMYkt5c25ENjlHa0VCUVVCcUgzQ05DUWtCTnFiUm9zV0xjS0tGU3ZnNU9RazExMjhlREdPSERraXYxK3hZb1g4M3NYRlJiN2hVbGhZaUZPblRobnBwOVBIbXlwa1JqcHJFdFkzRys4KzlVMlNHK2ZQbjlmNWI3T3Fxa3BuMmJUdzhIQjV5VU1QRHcrZHV2ZGFLZzJBdkduNHZRWlpnTm9aTlhaMmRpZ3JLOE9PSFRzd2JOZ3dBRUQ3OXUyeGNlTkdPRGs1NGVyVnF4QkZFVjVlWGtoT1RzWlBQLzJFcDU1NlNqNUhmSHc4cksydGtaT1RnK2pvYVBqNittTDE2dFZRS3BXWU1XTUcvdjN2ZnlNdExhMFIzOGo5TVRmSURBekppeGJSeHpoNzlpeG16WnFsVTdaKy9YbzRPVGxoMzc1OTZOV3JGeDU5OUZHOWV0Ylcxcmh5NVFxV0xGbUNEUnMyTkdrcHRzaklTT3pac3dkRGh3NUZjSEJ3ZzNWRlVVUm1aaWFHRGgwSzRLOWxJTlZxdGJ6L0ZnREV4c1kyZWZDb0xtWUZFUkVaZ2dNM1JFUkVSTTBqQWpnS1lGOU5UYzMrM056Y1g1dFF0d1NvWFQ2b3BkRnVMSzRsaWlJR0RoeUk5UFQwQm05ZXZQUE9PM2ovL2ZkeDQ4WU5mUFhWVjRpTGk4UExMNytNYWRPbVFhRlFZUC8rL2ZEMTljV29VYU13WWNJRUhEcDBDTGR2MzlaNUNsZjcvdURCZzJqVHBnMlNrcElBMUM3YlpFcDFmZ2NsSnIwUVVlMk51Ly9oejJXTnNyT3pMelN4dmtseUl5a3BDVXFsRWt1WExvV3ZyeTlzYkd3YTNHY21JU0ZCNTcxMnFiVDZsbFlyS1NsQllHQWdIQjBkNVQxdHRFLy9DNEtBeVpNbjY5WDU5dHR2c1dEQkFnQ0FScU9CblowZDFxNWRpMHVYTGlFME5CVGg0ZUZRS0JUdzgvTkRVRkFRdG0zYkp1L1JWVk5UZzdWcjF5STFOUlZMbHk3RnVISGpNSFBtVEh6Ly9mZllzV01ITm0zYUJCOGZIMHllUE5uZzVhT1lHMlFHaHVTRlJmc1llL2JzUVVKQ0FxNWN1WUtyVjYvQ3lzb0tzYkd4K1BEREQxRmRYWTFseTViaCt2WHJlT2VkZDdCMDZWTDA2dFZMcDc1U3FjUTc3N3lET1hQbXlQMkp4dGk5ZXpjT0h6Nk1Bd2NPSUNnb0NPKzg4dzVXcmx5cDAzZVpOR2tTN096c1VGMWRqZVBIajJQejVzM0l6ODlIWm1hbTNQYXpaODlpelpvMVJ2a3VtQlZFUkdRSUR0d1FFUkVSTlZGeGNYR3hnNFBEWXlkUG5peHNUbjFCRUg2V0pHbDBRVUVCQmd3WVlPem1HZFd0VzdkZ2JXMTl6eWRPMjdkdmp3OCsrQURMbGkyRG82TWpQdjc0WXdRRkJTRTFOVlUrWnZmdTNVaEtTc0thTld2dzhjY2ZZOCtlUFRyN1pRd2ZQbHh2L3d4enVIejVNZ0JBa3FTZnpYNXhlcWhJa3VSOCt2VHBndWJXTjBadWFEUWE1T2ZubzN2MzdyQ3lza0ptWmlheXNyS1FtcHFLakl3TXJGKy9IcmEydHBneVpRcEVVVVIxZFRYYzNkMHhiOTQ4K1J5aUtFS3RWa01VUlhrUG1mejhmQ2dVQ2hRVkZjSEd4Z1lBOE9XWFgrS3BwNTVDV0ZnWUlpTWo0ZVBqZzl1M2IwT1NKTzNQZ3lOSGpxQzZ1aHJWMWRVWU1XSUUzbi8vZmF4ZHV4YUxGeS9Hd0lFRFlXVmxCVnRiVzRTRWhDQXdNRkJlOW16czJMSEl5TWhBUkVRRVBEMDk4ZWFiYitMR2pSdDQvdm5uRVJzYmk4Y2VlMHh1NytEQmd6RjQ4R0RrNXViaTAwOC9SVnBhR3FLaW9wcjEvV2t4TjhqVURNa0xTL2N4WG5ubEZmVHIxdzlidG14QldGZ1lybDY5aXBrelo2S3lzbEwrSEFCdTNyeUo1Y3VYdzlQVFUyODJuMEtoZ0x1N096NzU1Qk80dWJuQjN0Nit3ZXRWVmxaaTNicDErT0dISC9EcHA1L0MwZEVSNjlldnh3Y2ZmQUF2THkrOC9mYmI4ckpzUFhyMHdMQmh3NkRSYURCdDJqUUFRRUJBQUh4OWZWRlVWSVRTMGxJb0ZBcTg4TUlMNk5TcEUzYnMyR0hRZDhHc0lDSWlRM0RnaG9pSWlLaUpmdm5sbHlvQXpScTArVk1lQVB6dmYvOHpUb05NNlBMbHl6bzNRZTlsOWVyVldMUm9rYnhrbXEydExhS2lvdkRycjcraVE0Y08rT3FycjdCcjF5NzUrTmRlZTAxK3JkRm9kRjVyYitKb2IvU1lTbjUrUGdCQW9WRGttZlJDOU5BelpORG1Ud2JuaHBXVkZWNS8vWFVJZ29DSkV5Zml4bzBibURkdkhteHNiREI2OUdpTUhqMWFQcmE2dWhxaUtPcnRBYUhSYURCOStuUUF3TlNwVXdIVXpyZzVlUEFnYkd4c0VCQVFBQUR3OVBTVTZ5NWN1QkFMRnk3VU9ZOG9pdkpTYWdEa0pZMENBd01SR0Jnb2wvZnMyUk14TVRGNk9iUnk1VXBVVmxhaVhidDJXTEprQ1p5ZG5lODV3T3pzN0l6SXlFZ1VGeGMzN3N1NkIrWUdtWnFCZVdIeFBzYVJJMGN3Y3VSSWVIaDRZUDM2OVJnM2JweWNHM1VWRkJUby9QMnZLek16RTliVzF0aTllM2VEUzdpbXA2ZmpvNDgrd2pQUFBJT3RXN2ZLR2FDZFJmamxsMTlpNmRLbGVQcnBwekY5K25RRUJ3ZGordlRwY0hCd3dCZGZmSUdMRnkvaTJMRmpHRDkrdk03REpnRGc1dVptNExmQXJDQWlJc053NElhSWlJakkvTTRDZi8yRHZxWEl6YzJGbjUrZlhya29pZzArdFJzUUVJQ29xQ2kwYTljT3FhbXB1SGp4b3J5Y2tuYnc1YTIzM3NMZXZYdjFCbUhxYnBKZTl3YUp0YlcxZkE1VEw1V20vUjBJZ25EV3BCY2lNcHpCdVNFSUFvNGVQU3EvRjBXeHdUMGc3aDZ3MFM0bFpHTmpvN2RrbW8rUEQzeDhmTzVaLzI0S2hhTFJlMWZVTjNpc1VDamttN1RhSmRzYXd4aWJ0VE0zcUlXemVCL2p1KysrUTFSVUZIYnQyb1VlUFhvZ05EUVVYM3p4QlFEZzhjY2ZSNjlldlRCbnpoeUVob1ppdzRZTmV2WEx5c3FRa1pHQjhQQndMRnEwQ0srKytpb2VlZVFSbldQeTh2THcwVWNmSVNBZ0FHdldySkgzMGlvdExVV0hEaDNrNDRZT0hZb3VYYnJnazA4K1FaY3VYVEJpeEFpTUd6Y09KMCtlMU12QTZ1cHFlUWF4TVRBcmlJaklFQnk0SVNJaUlqS3ptcHFhY3dxRm9zWE51SEYyZHRiWjN3YW9IWFFaT25Rb2V2WHFCV2RuWjNscHBMcTh2YjNsZ1JkUkZPVWJ1UGQ3c3QzWDExZCtyWDNpdHI0bi9FMUZraVQ1ZHlCSjBqbXpYSlNvbVV5UkcwM1o5SnRxTVRlb3BiTjBIK1Btelp1NGZQa3laczZjaVd2WHJzSER3d05XVmxieTNsa3Z2ZlFTTGwyNmhEbHo1cUNnb1A2SlJYdjM3b1dMaXd0VUtoV2VlKzQ1UkVkSHc5L2ZYK2VZZnYzNjRjQ0JBMUFvRkJnelpveGM3dUxpZ2tPSERrR3BWT29jNysvdmp4TW5UcUJyMTY3dzkvZEhlUUc1eDJVQUFBcTFTVVJCVkhrNVB2cm9JNTFqUkZGRVZsYVdNYjRHWmdVUkVSbU1BemRFUkVSRVpuYm16SmtTbFVyMXk4MmJOL3NVRkJTZ1I0OGVSajIvaTR0THMrb2RQWHBVWjZtaEsxZXU0TVNKRTFpNWNpVkdqeDZOek16TSsyN3FyVkFvc0hQblRnRFFXN1ArYm5VM1FCOCtmRGdBb0txcUNwV1ZsV1paS3EyZ29FQTd1UFJMZG5aMnFja3VSR1FFcHM0TmFoem1CclYweHNvS1Evb1Myc0VQRHc4UEpDUWtZT0xFaVhxejhocHk4K1pOUkVkSHl6TngzbmpqRFhoNWVXSGl4SWw2cysvS3k4c3hlZkprdlhPTUhUdFdyeXc1T1JrWEwxNUVSRVFFcGsyYmhrR0RCaUVxS2twbmY3MDdkKzdBMXRhMjBUL3J2VEFyaUlqSVVCeTRJU0lpSXJLTUx3QzhsWjZlRG05dmI2T2VPRHM3MitCelNKS0V0V3ZYd3NQREF4MDdkcXozbUcrKytRYkRoZzJEdGJXMVhOYVVHVGYxS1NzclE1OCtmUkFiR3d2QXRFdWxwYWVuQXdBRVFVZzAyVVdJak10a3VVR053OXlnVnNMZ3JEQkdYd0lBS2lvcVlHdHJLei9VOGRKTEx6VjRyQ1JKQ0E0T3hwQWhRK0RzN0F3QWVPS0pKekJseWhTODk5NTdpSXlNMUprcGFHOXZqN1ZyMTZLb3FBanU3dTRBZEdmY0ZCY1hZOTI2ZGZqUGYvNkRObTNhb0thbUJrVkZSVWhKU1VGS1Nnb2VmL3h4QkFjSFkvejQ4UUNBMzM3N0RaMDZkVExLejgyc0lDSWlRM0Z1UEJFUkVaRUZTSkowQVBqckgvWXRUWGg0T0s1ZHU2YTNORWxkNzc3N0xzckx5M1hLdEROdW9xS2kwTDU5ZXdDMU0ydEtTa3JrSmRDV0xWdUdqaDA3WXRLa1NmTC9PbmJzQ0E4UEQxeTVjZ1dQUC82NDZYNndPclRmdmZaM1FkVFN0ZlRjZUJnd042ZzFzR1JXbkRoeEFvR0JnZkR6ODhPdnYvNEtYMTlmbEpTVTRMWFhYc05ycjcxMno3b2JOMjdFenovL2pMZmZmbHVuM04vZkgwVkZSWHBMbXdGQXIxNjlFQkVSb1RmUWRPdldMUVFFQktCdDI3WndkSFNFVXFuRWpCa3pZR2RuaDlqWVdNVEd4dUxTcFV0UUtCU1lNV01HQU9ENDhlTW9MeTlIWldXbFhOWmN6QW9pSWpJVUIyNklpSWlJTEtCRGh3N0hBUlNkT1hNR1pXVmxsbTZPckxLeUVxdFdyY0pYWDMyRmpSczN5a3VuMmRqWTRMZmZmcE9QS3lnb2dMVzFOUVJCd1BMbHkzSHIxaTE4OWRWWHNMZTN4NTQ5ZStEcDZZbm5uMzhleGNYRjhQRHd3T3pacytYbHoxYXZYbzBsUzVaZzBxUkpPSERnQUo1NTVobXNXclVLQ1FrSk9INzhPQVlOR21UeW43T3NyQXk1dWJrQVVOUzdkKy9qSnI4Z2tSRzAxTng0V0RBM3FMV3daRlk0T3pzak1EQVFXN1pzd1dPUFBZYTR1RGgwN05nUjI3WnR3N1p0MndEb0xwVUtBRFUxTlZpM2JoMFNFaElRRmhZR2UzdDduYzl0YlcyeGJ0MDZKQ2NuWThXS0ZhaW9xSkEvNjlTcEU0S0NndlFlSkxsOCtUSUdEaHlJNWN1WDM3Zk5YbDVlT0hYcUZQYnUzWXQvL2V0Zm1EdDNMaVpPbk5qY3I0QlpRVVJFUnNHbDBvaUlpSWdzNFBEaHc5VXFsU3BSRk1YWGtwS1NNSDM2ZEVzM0NWZXVYTUhjdVhQUnZYdDM3Tnk1VTJlNUVHOXZiN3o2NnF2eTJ1OGFqUVl6Wjg3RXZuMzdZR2RuaDVpWUdHemV2QmszYnR6QTFxMWJJVWtTOXUvZmovMzc5ME1VUlVpU2hMQ3dNRVJGUldIcjFxMVl2WG8xZ29PRElRZ0NwazZkaXNEQVFLeFpzd1pwYVduNDczLy9pNnFxS3FqVmFraVNaSktmOVlzdnZvQW9pZ0NRR0JjWFYyT1NpeEFaV1V2TWpZY0pjNE5hQzB0bWhZMk5EV3hzYlBUS2EycHFVRmxaQ1Z0Yld4UVVGRUNoVU1qNzJHM1lzQUdIRHg5R1ZGUVVldmZ1WGU5NWUvZnVqWWlJQ0x6MTFsdll0bTBiRml4WUlPK1BkN2RSbzBiSnIvZnQyd2NBNk5PbkQ3WnUzWW9yVjY1ZzJyUnA4dWNGQlFXSWpvNUdWbFlXUWtORDhmVFRUK1Bycjc5R1FFQUFObXpZb0RlSTFCak1DaUlpSWlJaUlxSldySC8vL3YxVktwWGs1dVltcWRWcXFTWEl5TWlRUkZGczlQRlZWVlVOZmxaVFV5TnBOQnBKclZaTFZWVlZrbHF0bG1wcWFxU2dvQ0RwdSsrKzB6bTJ2THhjZXZQTk42VURCdzVJa2lSSjI3ZHZsOGFNR1NPdFhyMjZXVC9IL2RvOGJ0dzRTYVZTU2M4Kys2eXpwZjkvUU5RVUxURTNIZ2JNRFdwdFdrSldmUGJaWjVJa1NWSjBkTFIwNGNJRktUWTJWdnI1NTUrbE5XdldTRjVlWHRLbm4zNHFTWklrbFphV1NpVWxKWTA2WjNGeHNhVFJhSnJkcHJyOWp6Tm56a2hwYVdsU1pHU2tWRkZSb1hOY1ZsYVdkT3ZXclNhZm4xbEJSRVJFUkVSRTlBQlFxVlFIVlNxVlBHRHhNS2l1cnE2M3ZMeTgzQ3pYMzc5L3Y2UlNxU1FYRnhldU8wK3Qwc09ZRzViRzNLRFdpRmxoZnN3S0lpSXlGdTV4UTBSRVJHUkJraVFGQThDT0hUdWdWcXN0M1J5elVDcVY5WmJiMmRtWi9OcHF0Um83ZCs0RThOZDNUOVRhUEl5NVlVbk1EV3F0bUJYbXhhd2dJaUpqcXY5ZnpVUkVSRVJrRm9XRmhkZTZkZXMyb0xTMDlPOVZWVlZ3ZFhXMWRKTWVhR0ZoWWNqSXlBQ0E1SnljbkZCTHQ0ZW9PWmdiNXNYY29OYUtXV0ZlekFvaUlqSW16cmdoSWlJaXNqQ2xVdWtQb0hqMzd0MDRkdXlZcFp2endEcDI3QmcrLy94ekFDaXVycTZlWStuMkVCbUN1V0VlekExcTdaZ1Y1c0dzSUNJaVl4TXMzUUFpSWlJaUFsUXExUVFBaVIwN2RwU2lvNk9GN3QyN1c3cEpENVJyMTY3QjI5dGJLaWtwRVFCTXpNbkorY0xTYlNJeUZIUER0SmdiOUtCZ1ZwZ1dzNEtJaUV5QlM2VVJFUkVSdFFEWHIxLy9mOTI2ZGV0WVdWbnBtcGFXQmhjWEZ6ejY2S09XYnRZRDRZY2Zmc0FiYjd5QjR1SmlBY0Q2bkp5Y2NFdTNpY2dZbUJ1bXc5eWdCd216d25TWUZVUkVaQ29jdUNFaUlpSnFJUndkSGIrenNyTHFlZWZPSGVlVWxCU3BiOSsrUW84ZVBTemRyRll0UFQwZEFRRUJVbmw1dVFBZ3VxcXFLdUQzMzMrdnNYUzdpSXlGdVdGOHpBMTZFREVyakk5WlFVUkVwc1NsMG9pSWlJaGFGc0hGeGVWZFNaTGVBNER4NDhmRDM5OGYzYnAxczNTN1dwWHIxNi9qMDA4L1JYSnlNZ0JBRUlRVjJkblo3d09RTE5zeUlwTmdiaGdCYzRNZUFzd0tJMkJXRUJHUk9YRGdob2lJaUtnRmNuRnhtUzVKMG1ZQWp3aUNnTUdEQjJQbzBLSG8xNjhmdW5idENudDdlMWhaV1ZtNm1TMUNkWFUxeXNyS1VGaFlpTHk4UEJ3OWVoVGZmLzg5SkVrQ2dISkJFTjdJenM2T3NYUTdpVXlOdWRGNHpBMTZtREVyR285WlFVUkVsc0tCR3lJaUlxSVdhdENnUVYwMEdzMEtBTDRBMmxtNE9hM05iUUE3cksydFYyVmxaZjFtNmNZUW1RdHp3eURNRFhwb01Dc013cXdnSWlLVDQ4QU5FUkVSVVFzM2FOQWdlNDFHOHlLQW9RRCtCYUFyQUVkd3YwS3RHZ0EzQVJRQ09BWGdxTFcxZFh4V1ZsYVpaWnRGWkRuTWpmdGliaENCV2RFSXpBb2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vdGJsL3dOaGJnRE5sN0ZqalFBQUFBQkpSVTVFcmtKZ2dnPT0iLAogICAiVHlwZSIgOiAiZmxvdyIKfQo="/>
    </extobj>
  </extobjs>
</s:customData>
</file>

<file path=customXml/itemProps1.xml><?xml version="1.0" encoding="utf-8"?>
<ds:datastoreItem xmlns:ds="http://schemas.openxmlformats.org/officeDocument/2006/customXml" ds:itemID="{5254BF72-61C0-884B-B99D-3E5959968425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4_Office 主题</Template>
  <TotalTime>75054</TotalTime>
  <Words>734</Words>
  <Application>Microsoft Macintosh PowerPoint</Application>
  <PresentationFormat>自定义</PresentationFormat>
  <Paragraphs>219</Paragraphs>
  <Slides>11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黑体</vt:lpstr>
      <vt:lpstr>宋体</vt:lpstr>
      <vt:lpstr>PingFang SC Semibold</vt:lpstr>
      <vt:lpstr>微软雅黑</vt:lpstr>
      <vt:lpstr>微软雅黑</vt:lpstr>
      <vt:lpstr>Arial</vt:lpstr>
      <vt:lpstr>Calibri</vt:lpstr>
      <vt:lpstr>Helvetica</vt:lpstr>
      <vt:lpstr>Helvetica Light</vt:lpstr>
      <vt:lpstr>4_Office 主题</vt:lpstr>
      <vt:lpstr>7_Office 主题</vt:lpstr>
      <vt:lpstr>8_Office 主题</vt:lpstr>
      <vt:lpstr>think-cell Slide</vt:lpstr>
      <vt:lpstr>信贷业务的智能获客系统</vt:lpstr>
      <vt:lpstr>目录</vt:lpstr>
      <vt:lpstr>渠道-从运筹帷幄到决战千里</vt:lpstr>
      <vt:lpstr>渠道-从感官到数据驱动的选择</vt:lpstr>
      <vt:lpstr>基于人群DNA的lookalike</vt:lpstr>
      <vt:lpstr>效率-流量价值的深度量化</vt:lpstr>
      <vt:lpstr>效率-实验平台快速找到正确的方向</vt:lpstr>
      <vt:lpstr>数据理解-deepFM加强对特征的理解</vt:lpstr>
      <vt:lpstr>数据理解-全生命周期数据构造加强对样本理解</vt:lpstr>
      <vt:lpstr>度小满智能获客平台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TC技术规划</dc:title>
  <dc:creator>Microsoft Office 用户</dc:creator>
  <cp:lastModifiedBy>Microsoft Office 用户</cp:lastModifiedBy>
  <cp:revision>210</cp:revision>
  <cp:lastPrinted>2018-05-08T01:12:00Z</cp:lastPrinted>
  <dcterms:created xsi:type="dcterms:W3CDTF">2018-11-13T05:58:20Z</dcterms:created>
  <dcterms:modified xsi:type="dcterms:W3CDTF">2019-08-01T14:51:32Z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